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1" r:id="rId4"/>
    <p:sldId id="259" r:id="rId5"/>
    <p:sldId id="260" r:id="rId6"/>
    <p:sldId id="261" r:id="rId7"/>
    <p:sldId id="262" r:id="rId8"/>
    <p:sldId id="263" r:id="rId9"/>
    <p:sldId id="264" r:id="rId10"/>
    <p:sldId id="266" r:id="rId11"/>
    <p:sldId id="269" r:id="rId12"/>
    <p:sldId id="268"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AF91A-CE9A-4D49-A649-68F66EC1A80F}" type="datetimeFigureOut">
              <a:rPr lang="cs-CZ" smtClean="0"/>
              <a:t>24. 3. 2017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18D30-E2A6-413C-A9C0-D2E0EEA28BD3}" type="slidenum">
              <a:rPr lang="cs-CZ" smtClean="0"/>
              <a:t>‹#›</a:t>
            </a:fld>
            <a:endParaRPr lang="cs-CZ"/>
          </a:p>
        </p:txBody>
      </p:sp>
    </p:spTree>
    <p:extLst>
      <p:ext uri="{BB962C8B-B14F-4D97-AF65-F5344CB8AC3E}">
        <p14:creationId xmlns:p14="http://schemas.microsoft.com/office/powerpoint/2010/main" val="110111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1</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10</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11</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12</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2</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3</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4</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5</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6</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7</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8</a:t>
            </a:fld>
            <a:endParaRPr lang="cs-CZ"/>
          </a:p>
        </p:txBody>
      </p:sp>
    </p:spTree>
    <p:extLst>
      <p:ext uri="{BB962C8B-B14F-4D97-AF65-F5344CB8AC3E}">
        <p14:creationId xmlns:p14="http://schemas.microsoft.com/office/powerpoint/2010/main" val="236097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7218D30-E2A6-413C-A9C0-D2E0EEA28BD3}" type="slidenum">
              <a:rPr lang="cs-CZ" smtClean="0"/>
              <a:t>9</a:t>
            </a:fld>
            <a:endParaRPr lang="cs-CZ"/>
          </a:p>
        </p:txBody>
      </p:sp>
    </p:spTree>
    <p:extLst>
      <p:ext uri="{BB962C8B-B14F-4D97-AF65-F5344CB8AC3E}">
        <p14:creationId xmlns:p14="http://schemas.microsoft.com/office/powerpoint/2010/main" val="236097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6"/>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7D3E8F3-B5C4-4E9E-BD07-2556BCB84C0E}" type="datetimeFigureOut">
              <a:rPr lang="cs-CZ" smtClean="0"/>
              <a:t>24. 3. 2017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358620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D3E8F3-B5C4-4E9E-BD07-2556BCB84C0E}" type="datetimeFigureOut">
              <a:rPr lang="cs-CZ" smtClean="0"/>
              <a:t>24. 3. 2017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265596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D3E8F3-B5C4-4E9E-BD07-2556BCB84C0E}" type="datetimeFigureOut">
              <a:rPr lang="cs-CZ" smtClean="0"/>
              <a:t>24. 3. 2017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236933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D3E8F3-B5C4-4E9E-BD07-2556BCB84C0E}" type="datetimeFigureOut">
              <a:rPr lang="cs-CZ" smtClean="0"/>
              <a:t>24. 3. 2017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10276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7D3E8F3-B5C4-4E9E-BD07-2556BCB84C0E}" type="datetimeFigureOut">
              <a:rPr lang="cs-CZ" smtClean="0"/>
              <a:t>24. 3. 2017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107985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7D3E8F3-B5C4-4E9E-BD07-2556BCB84C0E}" type="datetimeFigureOut">
              <a:rPr lang="cs-CZ" smtClean="0"/>
              <a:t>24. 3. 2017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28870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7D3E8F3-B5C4-4E9E-BD07-2556BCB84C0E}" type="datetimeFigureOut">
              <a:rPr lang="cs-CZ" smtClean="0"/>
              <a:t>24. 3. 2017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352730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7D3E8F3-B5C4-4E9E-BD07-2556BCB84C0E}" type="datetimeFigureOut">
              <a:rPr lang="cs-CZ" smtClean="0"/>
              <a:t>24. 3. 2017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26032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7D3E8F3-B5C4-4E9E-BD07-2556BCB84C0E}" type="datetimeFigureOut">
              <a:rPr lang="cs-CZ" smtClean="0"/>
              <a:t>24. 3. 2017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167890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49"/>
            <a:ext cx="3008313"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7D3E8F3-B5C4-4E9E-BD07-2556BCB84C0E}" type="datetimeFigureOut">
              <a:rPr lang="cs-CZ" smtClean="0"/>
              <a:t>24. 3. 2017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177211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7D3E8F3-B5C4-4E9E-BD07-2556BCB84C0E}" type="datetimeFigureOut">
              <a:rPr lang="cs-CZ" smtClean="0"/>
              <a:t>24. 3. 2017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A044BD-2E6F-4EA8-9016-1B9A040350B2}" type="slidenum">
              <a:rPr lang="cs-CZ" smtClean="0"/>
              <a:t>‹#›</a:t>
            </a:fld>
            <a:endParaRPr lang="cs-CZ"/>
          </a:p>
        </p:txBody>
      </p:sp>
    </p:spTree>
    <p:extLst>
      <p:ext uri="{BB962C8B-B14F-4D97-AF65-F5344CB8AC3E}">
        <p14:creationId xmlns:p14="http://schemas.microsoft.com/office/powerpoint/2010/main" val="85237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3E8F3-B5C4-4E9E-BD07-2556BCB84C0E}" type="datetimeFigureOut">
              <a:rPr lang="cs-CZ" smtClean="0"/>
              <a:t>24. 3. 2017</a:t>
            </a:fld>
            <a:endParaRPr lang="cs-CZ"/>
          </a:p>
        </p:txBody>
      </p:sp>
      <p:sp>
        <p:nvSpPr>
          <p:cNvPr id="5" name="Zástupný symbol pro zápatí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044BD-2E6F-4EA8-9016-1B9A040350B2}" type="slidenum">
              <a:rPr lang="cs-CZ" smtClean="0"/>
              <a:t>‹#›</a:t>
            </a:fld>
            <a:endParaRPr lang="cs-CZ"/>
          </a:p>
        </p:txBody>
      </p:sp>
    </p:spTree>
    <p:extLst>
      <p:ext uri="{BB962C8B-B14F-4D97-AF65-F5344CB8AC3E}">
        <p14:creationId xmlns:p14="http://schemas.microsoft.com/office/powerpoint/2010/main" val="1589410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pametnaroda.cz/"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vrubjar.c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1" y="2"/>
            <a:ext cx="9143999" cy="2420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28" y="2872300"/>
            <a:ext cx="7309744" cy="3221965"/>
          </a:xfrm>
          <a:prstGeom prst="rect">
            <a:avLst/>
          </a:prstGeom>
        </p:spPr>
      </p:pic>
      <p:grpSp>
        <p:nvGrpSpPr>
          <p:cNvPr id="10" name="Skupina 9"/>
          <p:cNvGrpSpPr/>
          <p:nvPr/>
        </p:nvGrpSpPr>
        <p:grpSpPr>
          <a:xfrm>
            <a:off x="2626520" y="662527"/>
            <a:ext cx="6264696" cy="1542339"/>
            <a:chOff x="3779912" y="769913"/>
            <a:chExt cx="5729572" cy="1247855"/>
          </a:xfrm>
        </p:grpSpPr>
        <p:sp>
          <p:nvSpPr>
            <p:cNvPr id="6" name="TextovéPole 5"/>
            <p:cNvSpPr txBox="1"/>
            <p:nvPr/>
          </p:nvSpPr>
          <p:spPr>
            <a:xfrm>
              <a:off x="3779912" y="769913"/>
              <a:ext cx="2160240" cy="747035"/>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7" name="Nadpis 1"/>
            <p:cNvSpPr txBox="1">
              <a:spLocks/>
            </p:cNvSpPr>
            <p:nvPr/>
          </p:nvSpPr>
          <p:spPr>
            <a:xfrm>
              <a:off x="5080992" y="1243374"/>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9" name="Nadpis 1"/>
            <p:cNvSpPr txBox="1">
              <a:spLocks/>
            </p:cNvSpPr>
            <p:nvPr/>
          </p:nvSpPr>
          <p:spPr>
            <a:xfrm>
              <a:off x="5076056" y="1621235"/>
              <a:ext cx="2476400" cy="39653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95000"/>
                    </a:schemeClr>
                  </a:solidFill>
                  <a:latin typeface="Arial CE" panose="020B0604020202020204" pitchFamily="34" charset="-18"/>
                </a:rPr>
                <a:t>Jana Švihlová</a:t>
              </a:r>
              <a:endParaRPr lang="en-US" sz="2000" b="1" dirty="0">
                <a:solidFill>
                  <a:schemeClr val="bg1">
                    <a:lumMod val="95000"/>
                  </a:schemeClr>
                </a:solidFill>
              </a:endParaRPr>
            </a:p>
          </p:txBody>
        </p:sp>
      </p:grpSp>
      <p:sp>
        <p:nvSpPr>
          <p:cNvPr id="14" name="Obdélník 13"/>
          <p:cNvSpPr/>
          <p:nvPr/>
        </p:nvSpPr>
        <p:spPr>
          <a:xfrm>
            <a:off x="66258" y="67205"/>
            <a:ext cx="2129478" cy="220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t>
            </a: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64" y="145995"/>
            <a:ext cx="2026448" cy="2058871"/>
          </a:xfrm>
          <a:prstGeom prst="rect">
            <a:avLst/>
          </a:prstGeom>
        </p:spPr>
      </p:pic>
      <p:sp>
        <p:nvSpPr>
          <p:cNvPr id="13" name="Obdélník 12"/>
          <p:cNvSpPr/>
          <p:nvPr/>
        </p:nvSpPr>
        <p:spPr>
          <a:xfrm>
            <a:off x="2286000" y="6279705"/>
            <a:ext cx="4572000" cy="461665"/>
          </a:xfrm>
          <a:prstGeom prst="rect">
            <a:avLst/>
          </a:prstGeom>
        </p:spPr>
        <p:txBody>
          <a:bodyPr>
            <a:spAutoFit/>
          </a:bodyPr>
          <a:lstStyle/>
          <a:p>
            <a:pPr algn="r"/>
            <a:r>
              <a:rPr lang="cs-CZ" sz="2400" b="1" dirty="0">
                <a:solidFill>
                  <a:srgbClr val="C00000"/>
                </a:solidFill>
              </a:rPr>
              <a:t>www.internationalassistant.eu </a:t>
            </a:r>
          </a:p>
        </p:txBody>
      </p:sp>
      <p:sp>
        <p:nvSpPr>
          <p:cNvPr id="2" name="Nadpis 1"/>
          <p:cNvSpPr>
            <a:spLocks noGrp="1"/>
          </p:cNvSpPr>
          <p:nvPr>
            <p:ph type="ctrTitle"/>
          </p:nvPr>
        </p:nvSpPr>
        <p:spPr>
          <a:xfrm>
            <a:off x="4427984" y="0"/>
            <a:ext cx="4248472" cy="496035"/>
          </a:xfrm>
        </p:spPr>
        <p:txBody>
          <a:bodyPr>
            <a:normAutofit/>
          </a:bodyPr>
          <a:lstStyle/>
          <a:p>
            <a:pPr algn="r"/>
            <a:r>
              <a:rPr lang="en-US" sz="2400" b="1" dirty="0">
                <a:solidFill>
                  <a:schemeClr val="bg1"/>
                </a:solidFill>
              </a:rPr>
              <a:t>Company Presentation</a:t>
            </a:r>
          </a:p>
        </p:txBody>
      </p:sp>
      <p:sp>
        <p:nvSpPr>
          <p:cNvPr id="15" name="Obdélník 14"/>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7873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9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16" name="TextovéPole 15"/>
          <p:cNvSpPr txBox="1"/>
          <p:nvPr/>
        </p:nvSpPr>
        <p:spPr>
          <a:xfrm>
            <a:off x="190942" y="1940059"/>
            <a:ext cx="8701538" cy="1908215"/>
          </a:xfrm>
          <a:prstGeom prst="rect">
            <a:avLst/>
          </a:prstGeom>
          <a:noFill/>
          <a:ln>
            <a:noFill/>
          </a:ln>
        </p:spPr>
        <p:txBody>
          <a:bodyPr wrap="square" rtlCol="0">
            <a:spAutoFit/>
          </a:bodyPr>
          <a:lstStyle/>
          <a:p>
            <a:pPr marL="360363" lvl="1" indent="-285750">
              <a:buFont typeface="Arial" panose="020B0604020202020204" pitchFamily="34" charset="0"/>
              <a:buChar char="•"/>
            </a:pPr>
            <a:r>
              <a:rPr lang="en-GB" b="1" dirty="0"/>
              <a:t>References</a:t>
            </a:r>
            <a:endParaRPr lang="cs-CZ" b="1" dirty="0"/>
          </a:p>
          <a:p>
            <a:pPr marL="74613" lvl="1"/>
            <a:endParaRPr lang="en-GB" b="1" dirty="0"/>
          </a:p>
          <a:p>
            <a:pPr marL="360363" lvl="1" indent="-285750">
              <a:buFont typeface="Arial" panose="020B0604020202020204" pitchFamily="34" charset="0"/>
              <a:buChar char="•"/>
            </a:pPr>
            <a:r>
              <a:rPr lang="en-GB" b="1" dirty="0"/>
              <a:t>Social activities</a:t>
            </a:r>
            <a:r>
              <a:rPr lang="cs-CZ" b="1" dirty="0"/>
              <a:t>,  charity, </a:t>
            </a:r>
            <a:r>
              <a:rPr lang="cs-CZ" b="1" dirty="0" err="1"/>
              <a:t>networking</a:t>
            </a:r>
            <a:endParaRPr lang="cs-CZ" b="1" dirty="0"/>
          </a:p>
          <a:p>
            <a:pPr marL="742950" lvl="1"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Paměti národa </a:t>
            </a:r>
            <a:r>
              <a:rPr lang="cs-CZ" sz="1400" u="sng" dirty="0">
                <a:latin typeface="Arial" panose="020B0604020202020204" pitchFamily="34" charset="0"/>
                <a:cs typeface="Arial" panose="020B0604020202020204" pitchFamily="34" charset="0"/>
                <a:hlinkClick r:id="rId3"/>
              </a:rPr>
              <a:t>http://www.pametnaroda.cz/</a:t>
            </a:r>
            <a:r>
              <a:rPr lang="cs-CZ" sz="1400" dirty="0">
                <a:latin typeface="Arial" panose="020B0604020202020204" pitchFamily="34" charset="0"/>
                <a:cs typeface="Arial" panose="020B0604020202020204" pitchFamily="34" charset="0"/>
              </a:rPr>
              <a:t> - historie českého národa</a:t>
            </a:r>
          </a:p>
          <a:p>
            <a:pPr marL="742950" lvl="1"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Podpora handicapovaných lidí: </a:t>
            </a:r>
            <a:r>
              <a:rPr lang="cs-CZ" sz="1400" u="sng" dirty="0">
                <a:latin typeface="Arial" panose="020B0604020202020204" pitchFamily="34" charset="0"/>
                <a:cs typeface="Arial" panose="020B0604020202020204" pitchFamily="34" charset="0"/>
                <a:hlinkClick r:id="rId4"/>
              </a:rPr>
              <a:t>http://www.vrubjar.cz/</a:t>
            </a:r>
            <a:endParaRPr lang="cs-CZ" sz="1400" dirty="0">
              <a:latin typeface="Arial" panose="020B0604020202020204" pitchFamily="34" charset="0"/>
              <a:cs typeface="Arial" panose="020B0604020202020204" pitchFamily="34" charset="0"/>
            </a:endParaRPr>
          </a:p>
          <a:p>
            <a:pPr marL="74613" lvl="1"/>
            <a:endParaRPr lang="en-GB" b="1" dirty="0"/>
          </a:p>
          <a:p>
            <a:pPr marL="742950" lvl="1" indent="-285750">
              <a:buFont typeface="Arial" panose="020B0604020202020204" pitchFamily="34" charset="0"/>
              <a:buChar char="•"/>
            </a:pPr>
            <a:endParaRPr lang="en-GB" dirty="0"/>
          </a:p>
        </p:txBody>
      </p:sp>
      <p:sp>
        <p:nvSpPr>
          <p:cNvPr id="17" name="Obdélník 16"/>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510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1" y="0"/>
            <a:ext cx="53774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291" t="41048" r="25398" b="28197"/>
          <a:stretch/>
        </p:blipFill>
        <p:spPr bwMode="auto">
          <a:xfrm>
            <a:off x="361075" y="2479767"/>
            <a:ext cx="4655907" cy="265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Skupina 11"/>
          <p:cNvGrpSpPr/>
          <p:nvPr/>
        </p:nvGrpSpPr>
        <p:grpSpPr>
          <a:xfrm>
            <a:off x="-36512" y="100300"/>
            <a:ext cx="5414011" cy="1168460"/>
            <a:chOff x="3668711" y="769913"/>
            <a:chExt cx="5840773" cy="1319863"/>
          </a:xfrm>
        </p:grpSpPr>
        <p:sp>
          <p:nvSpPr>
            <p:cNvPr id="13" name="TextovéPole 12"/>
            <p:cNvSpPr txBox="1"/>
            <p:nvPr/>
          </p:nvSpPr>
          <p:spPr>
            <a:xfrm>
              <a:off x="3668711" y="769913"/>
              <a:ext cx="2160240" cy="1042970"/>
            </a:xfrm>
            <a:prstGeom prst="rect">
              <a:avLst/>
            </a:prstGeom>
            <a:noFill/>
          </p:spPr>
          <p:txBody>
            <a:bodyPr wrap="square" rtlCol="0">
              <a:spAutoFit/>
            </a:bodyPr>
            <a:lstStyle/>
            <a:p>
              <a:pPr algn="ctr"/>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20" name="TextovéPole 19"/>
          <p:cNvSpPr txBox="1"/>
          <p:nvPr/>
        </p:nvSpPr>
        <p:spPr>
          <a:xfrm>
            <a:off x="5650037" y="166353"/>
            <a:ext cx="3240000" cy="400110"/>
          </a:xfrm>
          <a:prstGeom prst="rect">
            <a:avLst/>
          </a:prstGeom>
          <a:solidFill>
            <a:schemeClr val="bg1"/>
          </a:solidFill>
          <a:ln>
            <a:solidFill>
              <a:schemeClr val="bg1"/>
            </a:solidFill>
          </a:ln>
        </p:spPr>
        <p:txBody>
          <a:bodyPr wrap="square" rtlCol="0">
            <a:spAutoFit/>
          </a:bodyPr>
          <a:lstStyle/>
          <a:p>
            <a:pPr algn="ctr"/>
            <a:r>
              <a:rPr lang="en-US" sz="2000" b="1" dirty="0">
                <a:latin typeface="Arial" panose="020B0604020202020204" pitchFamily="34" charset="0"/>
                <a:cs typeface="Arial" panose="020B0604020202020204" pitchFamily="34" charset="0"/>
              </a:rPr>
              <a:t>Contact</a:t>
            </a:r>
            <a:r>
              <a:rPr lang="cs-CZ" sz="2000" b="1" dirty="0">
                <a:latin typeface="Arial" panose="020B0604020202020204" pitchFamily="34" charset="0"/>
                <a:cs typeface="Arial" panose="020B0604020202020204" pitchFamily="34" charset="0"/>
              </a:rPr>
              <a:t>s</a:t>
            </a:r>
            <a:endParaRPr lang="en-US" sz="2000" b="1" dirty="0">
              <a:latin typeface="Arial" panose="020B0604020202020204" pitchFamily="34" charset="0"/>
              <a:cs typeface="Arial" panose="020B0604020202020204" pitchFamily="34" charset="0"/>
            </a:endParaRPr>
          </a:p>
        </p:txBody>
      </p:sp>
      <p:grpSp>
        <p:nvGrpSpPr>
          <p:cNvPr id="9" name="Skupina 8"/>
          <p:cNvGrpSpPr/>
          <p:nvPr/>
        </p:nvGrpSpPr>
        <p:grpSpPr>
          <a:xfrm>
            <a:off x="5652120" y="3006352"/>
            <a:ext cx="3240000" cy="1790800"/>
            <a:chOff x="5004048" y="2273670"/>
            <a:chExt cx="3240000" cy="1800200"/>
          </a:xfrm>
        </p:grpSpPr>
        <p:sp>
          <p:nvSpPr>
            <p:cNvPr id="30" name="Obdélník 29"/>
            <p:cNvSpPr/>
            <p:nvPr/>
          </p:nvSpPr>
          <p:spPr>
            <a:xfrm>
              <a:off x="5004048" y="2273670"/>
              <a:ext cx="3240000" cy="1800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noProof="1"/>
            </a:p>
          </p:txBody>
        </p:sp>
        <p:sp>
          <p:nvSpPr>
            <p:cNvPr id="31" name="Obdélník 30"/>
            <p:cNvSpPr/>
            <p:nvPr/>
          </p:nvSpPr>
          <p:spPr>
            <a:xfrm>
              <a:off x="5076048" y="2345770"/>
              <a:ext cx="3096000" cy="1656000"/>
            </a:xfrm>
            <a:prstGeom prst="rect">
              <a:avLst/>
            </a:prstGeom>
            <a:no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noProof="1"/>
            </a:p>
          </p:txBody>
        </p:sp>
        <p:sp>
          <p:nvSpPr>
            <p:cNvPr id="32" name="Nadpis 1"/>
            <p:cNvSpPr txBox="1">
              <a:spLocks/>
            </p:cNvSpPr>
            <p:nvPr/>
          </p:nvSpPr>
          <p:spPr>
            <a:xfrm>
              <a:off x="5172558" y="2428529"/>
              <a:ext cx="2783818"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200" i="1" noProof="1">
                  <a:solidFill>
                    <a:schemeClr val="bg1"/>
                  </a:solidFill>
                  <a:latin typeface="Arial" panose="020B0604020202020204" pitchFamily="34" charset="0"/>
                  <a:cs typeface="Arial" panose="020B0604020202020204" pitchFamily="34" charset="0"/>
                </a:rPr>
                <a:t>JSV International Assistant Service</a:t>
              </a:r>
              <a:endParaRPr lang="en-US" sz="1200" i="1" noProof="1">
                <a:solidFill>
                  <a:schemeClr val="bg1"/>
                </a:solidFill>
                <a:latin typeface="Arial" panose="020B0604020202020204" pitchFamily="34" charset="0"/>
                <a:cs typeface="Arial" panose="020B0604020202020204" pitchFamily="34" charset="0"/>
              </a:endParaRPr>
            </a:p>
          </p:txBody>
        </p:sp>
        <p:sp>
          <p:nvSpPr>
            <p:cNvPr id="33" name="Nadpis 1"/>
            <p:cNvSpPr txBox="1">
              <a:spLocks/>
            </p:cNvSpPr>
            <p:nvPr/>
          </p:nvSpPr>
          <p:spPr>
            <a:xfrm>
              <a:off x="5879817" y="2854422"/>
              <a:ext cx="1644511"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i="1" noProof="1">
                  <a:solidFill>
                    <a:schemeClr val="bg1"/>
                  </a:solidFill>
                  <a:latin typeface="Arial" panose="020B0604020202020204" pitchFamily="34" charset="0"/>
                  <a:cs typeface="Arial" panose="020B0604020202020204" pitchFamily="34" charset="0"/>
                </a:rPr>
                <a:t>Martin Hre</a:t>
              </a:r>
              <a:r>
                <a:rPr lang="cs-CZ" sz="1050" i="1" noProof="1">
                  <a:solidFill>
                    <a:schemeClr val="bg1"/>
                  </a:solidFill>
                  <a:latin typeface="Arial" panose="020B0604020202020204" pitchFamily="34" charset="0"/>
                  <a:cs typeface="Arial" panose="020B0604020202020204" pitchFamily="34" charset="0"/>
                </a:rPr>
                <a:t>čin</a:t>
              </a:r>
              <a:endParaRPr lang="en-US" sz="1050" i="1" noProof="1">
                <a:solidFill>
                  <a:schemeClr val="bg1"/>
                </a:solidFill>
                <a:latin typeface="Arial" panose="020B0604020202020204" pitchFamily="34" charset="0"/>
                <a:cs typeface="Arial" panose="020B0604020202020204" pitchFamily="34" charset="0"/>
              </a:endParaRPr>
            </a:p>
          </p:txBody>
        </p:sp>
        <p:sp>
          <p:nvSpPr>
            <p:cNvPr id="34" name="Nadpis 1"/>
            <p:cNvSpPr txBox="1">
              <a:spLocks/>
            </p:cNvSpPr>
            <p:nvPr/>
          </p:nvSpPr>
          <p:spPr>
            <a:xfrm>
              <a:off x="5879729" y="3083327"/>
              <a:ext cx="1644511"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900" noProof="1">
                  <a:solidFill>
                    <a:schemeClr val="bg1"/>
                  </a:solidFill>
                  <a:latin typeface="Arial" panose="020B0604020202020204" pitchFamily="34" charset="0"/>
                  <a:cs typeface="Arial" panose="020B0604020202020204" pitchFamily="34" charset="0"/>
                </a:rPr>
                <a:t>Project Manager</a:t>
              </a:r>
              <a:endParaRPr lang="en-US" sz="900" noProof="1">
                <a:solidFill>
                  <a:schemeClr val="bg1"/>
                </a:solidFill>
                <a:latin typeface="Arial" panose="020B0604020202020204" pitchFamily="34" charset="0"/>
                <a:cs typeface="Arial" panose="020B0604020202020204" pitchFamily="34" charset="0"/>
              </a:endParaRPr>
            </a:p>
          </p:txBody>
        </p:sp>
        <p:pic>
          <p:nvPicPr>
            <p:cNvPr id="35" name="Obrázek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559" y="2780928"/>
              <a:ext cx="635191" cy="635191"/>
            </a:xfrm>
            <a:prstGeom prst="rect">
              <a:avLst/>
            </a:prstGeom>
          </p:spPr>
        </p:pic>
        <p:pic>
          <p:nvPicPr>
            <p:cNvPr id="38" name="Obrázek 37"/>
            <p:cNvPicPr>
              <a:picLocks noChangeAspect="1"/>
            </p:cNvPicPr>
            <p:nvPr/>
          </p:nvPicPr>
          <p:blipFill rotWithShape="1">
            <a:blip r:embed="rId5" cstate="print">
              <a:extLst>
                <a:ext uri="{28A0092B-C50C-407E-A947-70E740481C1C}">
                  <a14:useLocalDpi xmlns:a14="http://schemas.microsoft.com/office/drawing/2010/main" val="0"/>
                </a:ext>
              </a:extLst>
            </a:blip>
            <a:srcRect l="17208" t="16091" r="9175" b="17785"/>
            <a:stretch/>
          </p:blipFill>
          <p:spPr>
            <a:xfrm>
              <a:off x="7046886" y="2795142"/>
              <a:ext cx="1011126" cy="999041"/>
            </a:xfrm>
            <a:prstGeom prst="ellipse">
              <a:avLst/>
            </a:prstGeom>
          </p:spPr>
        </p:pic>
        <p:grpSp>
          <p:nvGrpSpPr>
            <p:cNvPr id="5" name="Skupina 4"/>
            <p:cNvGrpSpPr/>
            <p:nvPr/>
          </p:nvGrpSpPr>
          <p:grpSpPr>
            <a:xfrm>
              <a:off x="5076056" y="3484178"/>
              <a:ext cx="2977198" cy="539420"/>
              <a:chOff x="5076056" y="3501008"/>
              <a:chExt cx="2977198" cy="539420"/>
            </a:xfrm>
          </p:grpSpPr>
          <p:sp>
            <p:nvSpPr>
              <p:cNvPr id="36" name="Obdélník 35"/>
              <p:cNvSpPr/>
              <p:nvPr/>
            </p:nvSpPr>
            <p:spPr>
              <a:xfrm>
                <a:off x="5076056" y="3501008"/>
                <a:ext cx="2977198" cy="230832"/>
              </a:xfrm>
              <a:prstGeom prst="rect">
                <a:avLst/>
              </a:prstGeom>
            </p:spPr>
            <p:txBody>
              <a:bodyPr wrap="square">
                <a:spAutoFit/>
              </a:bodyPr>
              <a:lstStyle/>
              <a:p>
                <a:r>
                  <a:rPr lang="cs-CZ" sz="900" i="1" noProof="1">
                    <a:solidFill>
                      <a:schemeClr val="bg1"/>
                    </a:solidFill>
                    <a:latin typeface="Arial" panose="020B0604020202020204" pitchFamily="34" charset="0"/>
                    <a:cs typeface="Arial" panose="020B0604020202020204" pitchFamily="34" charset="0"/>
                  </a:rPr>
                  <a:t>www.internationalassistant.eu </a:t>
                </a:r>
              </a:p>
            </p:txBody>
          </p:sp>
          <p:sp>
            <p:nvSpPr>
              <p:cNvPr id="37" name="Obdélník 36"/>
              <p:cNvSpPr/>
              <p:nvPr/>
            </p:nvSpPr>
            <p:spPr>
              <a:xfrm>
                <a:off x="5076056" y="3655302"/>
                <a:ext cx="2977198" cy="230832"/>
              </a:xfrm>
              <a:prstGeom prst="rect">
                <a:avLst/>
              </a:prstGeom>
            </p:spPr>
            <p:txBody>
              <a:bodyPr wrap="square">
                <a:spAutoFit/>
              </a:bodyPr>
              <a:lstStyle/>
              <a:p>
                <a:r>
                  <a:rPr lang="cs-CZ" sz="900" i="1" noProof="1">
                    <a:solidFill>
                      <a:schemeClr val="bg1"/>
                    </a:solidFill>
                    <a:latin typeface="Arial" panose="020B0604020202020204" pitchFamily="34" charset="0"/>
                    <a:cs typeface="Arial" panose="020B0604020202020204" pitchFamily="34" charset="0"/>
                  </a:rPr>
                  <a:t>martin</a:t>
                </a:r>
                <a:r>
                  <a:rPr lang="en-US" sz="900" i="1" noProof="1">
                    <a:solidFill>
                      <a:schemeClr val="bg1"/>
                    </a:solidFill>
                    <a:latin typeface="Arial" panose="020B0604020202020204" pitchFamily="34" charset="0"/>
                    <a:cs typeface="Arial" panose="020B0604020202020204" pitchFamily="34" charset="0"/>
                  </a:rPr>
                  <a:t>@</a:t>
                </a:r>
                <a:r>
                  <a:rPr lang="cs-CZ" sz="900" i="1" noProof="1">
                    <a:solidFill>
                      <a:schemeClr val="bg1"/>
                    </a:solidFill>
                    <a:latin typeface="Arial" panose="020B0604020202020204" pitchFamily="34" charset="0"/>
                    <a:cs typeface="Arial" panose="020B0604020202020204" pitchFamily="34" charset="0"/>
                  </a:rPr>
                  <a:t>internationalassistant.eu </a:t>
                </a:r>
              </a:p>
            </p:txBody>
          </p:sp>
          <p:sp>
            <p:nvSpPr>
              <p:cNvPr id="48" name="Obdélník 47"/>
              <p:cNvSpPr/>
              <p:nvPr/>
            </p:nvSpPr>
            <p:spPr>
              <a:xfrm>
                <a:off x="5076056" y="3809596"/>
                <a:ext cx="1920735" cy="230832"/>
              </a:xfrm>
              <a:prstGeom prst="rect">
                <a:avLst/>
              </a:prstGeom>
            </p:spPr>
            <p:txBody>
              <a:bodyPr wrap="square">
                <a:spAutoFit/>
              </a:bodyPr>
              <a:lstStyle/>
              <a:p>
                <a:r>
                  <a:rPr lang="cs-CZ" sz="900" i="1" noProof="1">
                    <a:solidFill>
                      <a:schemeClr val="bg1"/>
                    </a:solidFill>
                    <a:latin typeface="Arial" panose="020B0604020202020204" pitchFamily="34" charset="0"/>
                    <a:cs typeface="Arial" panose="020B0604020202020204" pitchFamily="34" charset="0"/>
                  </a:rPr>
                  <a:t>Tel. +420 608 000 675</a:t>
                </a:r>
              </a:p>
            </p:txBody>
          </p:sp>
        </p:grpSp>
      </p:grpSp>
      <p:grpSp>
        <p:nvGrpSpPr>
          <p:cNvPr id="10" name="Skupina 9"/>
          <p:cNvGrpSpPr/>
          <p:nvPr/>
        </p:nvGrpSpPr>
        <p:grpSpPr>
          <a:xfrm>
            <a:off x="5650037" y="679826"/>
            <a:ext cx="3240000" cy="1790800"/>
            <a:chOff x="803488" y="2267230"/>
            <a:chExt cx="3240000" cy="1800200"/>
          </a:xfrm>
        </p:grpSpPr>
        <p:sp>
          <p:nvSpPr>
            <p:cNvPr id="2" name="Obdélník 1"/>
            <p:cNvSpPr/>
            <p:nvPr/>
          </p:nvSpPr>
          <p:spPr>
            <a:xfrm>
              <a:off x="803488" y="2267230"/>
              <a:ext cx="3240000" cy="1800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noProof="1"/>
            </a:p>
          </p:txBody>
        </p:sp>
        <p:sp>
          <p:nvSpPr>
            <p:cNvPr id="24" name="Obdélník 23"/>
            <p:cNvSpPr/>
            <p:nvPr/>
          </p:nvSpPr>
          <p:spPr>
            <a:xfrm>
              <a:off x="875488" y="2339330"/>
              <a:ext cx="3096000" cy="1656000"/>
            </a:xfrm>
            <a:prstGeom prst="rect">
              <a:avLst/>
            </a:prstGeom>
            <a:noFill/>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noProof="1"/>
            </a:p>
          </p:txBody>
        </p:sp>
        <p:sp>
          <p:nvSpPr>
            <p:cNvPr id="25" name="Nadpis 1"/>
            <p:cNvSpPr txBox="1">
              <a:spLocks/>
            </p:cNvSpPr>
            <p:nvPr/>
          </p:nvSpPr>
          <p:spPr>
            <a:xfrm>
              <a:off x="971998" y="2422089"/>
              <a:ext cx="2783818"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200" i="1" noProof="1">
                  <a:solidFill>
                    <a:schemeClr val="bg1"/>
                  </a:solidFill>
                  <a:latin typeface="Arial" panose="020B0604020202020204" pitchFamily="34" charset="0"/>
                  <a:cs typeface="Arial" panose="020B0604020202020204" pitchFamily="34" charset="0"/>
                </a:rPr>
                <a:t>JSV International Assistant Service</a:t>
              </a:r>
              <a:endParaRPr lang="en-US" sz="1200" i="1" noProof="1">
                <a:solidFill>
                  <a:schemeClr val="bg1"/>
                </a:solidFill>
                <a:latin typeface="Arial" panose="020B0604020202020204" pitchFamily="34" charset="0"/>
                <a:cs typeface="Arial" panose="020B0604020202020204" pitchFamily="34" charset="0"/>
              </a:endParaRPr>
            </a:p>
          </p:txBody>
        </p:sp>
        <p:sp>
          <p:nvSpPr>
            <p:cNvPr id="26" name="Nadpis 1"/>
            <p:cNvSpPr txBox="1">
              <a:spLocks/>
            </p:cNvSpPr>
            <p:nvPr/>
          </p:nvSpPr>
          <p:spPr>
            <a:xfrm>
              <a:off x="1679257" y="2847982"/>
              <a:ext cx="1644511"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050" i="1" noProof="1">
                  <a:solidFill>
                    <a:schemeClr val="bg1"/>
                  </a:solidFill>
                  <a:latin typeface="Arial" panose="020B0604020202020204" pitchFamily="34" charset="0"/>
                  <a:cs typeface="Arial" panose="020B0604020202020204" pitchFamily="34" charset="0"/>
                </a:rPr>
                <a:t>Jana Švihlová</a:t>
              </a:r>
              <a:endParaRPr lang="en-US" sz="1050" i="1" noProof="1">
                <a:solidFill>
                  <a:schemeClr val="bg1"/>
                </a:solidFill>
                <a:latin typeface="Arial" panose="020B0604020202020204" pitchFamily="34" charset="0"/>
                <a:cs typeface="Arial" panose="020B0604020202020204" pitchFamily="34" charset="0"/>
              </a:endParaRPr>
            </a:p>
          </p:txBody>
        </p:sp>
        <p:sp>
          <p:nvSpPr>
            <p:cNvPr id="27" name="Nadpis 1"/>
            <p:cNvSpPr txBox="1">
              <a:spLocks/>
            </p:cNvSpPr>
            <p:nvPr/>
          </p:nvSpPr>
          <p:spPr>
            <a:xfrm>
              <a:off x="1679169" y="3076887"/>
              <a:ext cx="1644511"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900" noProof="1">
                  <a:solidFill>
                    <a:schemeClr val="bg1"/>
                  </a:solidFill>
                  <a:latin typeface="Arial" panose="020B0604020202020204" pitchFamily="34" charset="0"/>
                  <a:cs typeface="Arial" panose="020B0604020202020204" pitchFamily="34" charset="0"/>
                </a:rPr>
                <a:t>CEO </a:t>
              </a:r>
              <a:r>
                <a:rPr lang="en-US" sz="900" noProof="1">
                  <a:solidFill>
                    <a:schemeClr val="bg1"/>
                  </a:solidFill>
                  <a:latin typeface="Arial" panose="020B0604020202020204" pitchFamily="34" charset="0"/>
                  <a:cs typeface="Arial" panose="020B0604020202020204" pitchFamily="34" charset="0"/>
                </a:rPr>
                <a:t>&amp; Founder</a:t>
              </a:r>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99" y="2780928"/>
              <a:ext cx="635191" cy="635191"/>
            </a:xfrm>
            <a:prstGeom prst="rect">
              <a:avLst/>
            </a:prstGeom>
          </p:spPr>
        </p:pic>
        <p:pic>
          <p:nvPicPr>
            <p:cNvPr id="4" name="Obrázek 3"/>
            <p:cNvPicPr>
              <a:picLocks noChangeAspect="1"/>
            </p:cNvPicPr>
            <p:nvPr/>
          </p:nvPicPr>
          <p:blipFill rotWithShape="1">
            <a:blip r:embed="rId5" cstate="print">
              <a:extLst>
                <a:ext uri="{28A0092B-C50C-407E-A947-70E740481C1C}">
                  <a14:useLocalDpi xmlns:a14="http://schemas.microsoft.com/office/drawing/2010/main" val="0"/>
                </a:ext>
              </a:extLst>
            </a:blip>
            <a:srcRect l="17208" t="16091" r="9175" b="17785"/>
            <a:stretch/>
          </p:blipFill>
          <p:spPr>
            <a:xfrm>
              <a:off x="2846326" y="2788702"/>
              <a:ext cx="1011126" cy="999041"/>
            </a:xfrm>
            <a:prstGeom prst="ellipse">
              <a:avLst/>
            </a:prstGeom>
          </p:spPr>
        </p:pic>
        <p:grpSp>
          <p:nvGrpSpPr>
            <p:cNvPr id="49" name="Skupina 48"/>
            <p:cNvGrpSpPr/>
            <p:nvPr/>
          </p:nvGrpSpPr>
          <p:grpSpPr>
            <a:xfrm>
              <a:off x="886524" y="3484178"/>
              <a:ext cx="2977198" cy="539420"/>
              <a:chOff x="5076056" y="3501008"/>
              <a:chExt cx="2977198" cy="539420"/>
            </a:xfrm>
          </p:grpSpPr>
          <p:sp>
            <p:nvSpPr>
              <p:cNvPr id="50" name="Obdélník 49"/>
              <p:cNvSpPr/>
              <p:nvPr/>
            </p:nvSpPr>
            <p:spPr>
              <a:xfrm>
                <a:off x="5076056" y="3501008"/>
                <a:ext cx="2977198" cy="230832"/>
              </a:xfrm>
              <a:prstGeom prst="rect">
                <a:avLst/>
              </a:prstGeom>
            </p:spPr>
            <p:txBody>
              <a:bodyPr wrap="square">
                <a:spAutoFit/>
              </a:bodyPr>
              <a:lstStyle/>
              <a:p>
                <a:r>
                  <a:rPr lang="cs-CZ" sz="900" i="1" noProof="1">
                    <a:solidFill>
                      <a:schemeClr val="bg1"/>
                    </a:solidFill>
                    <a:latin typeface="Arial" panose="020B0604020202020204" pitchFamily="34" charset="0"/>
                    <a:cs typeface="Arial" panose="020B0604020202020204" pitchFamily="34" charset="0"/>
                  </a:rPr>
                  <a:t>www.internationalassistant.eu </a:t>
                </a:r>
              </a:p>
            </p:txBody>
          </p:sp>
          <p:sp>
            <p:nvSpPr>
              <p:cNvPr id="51" name="Obdélník 50"/>
              <p:cNvSpPr/>
              <p:nvPr/>
            </p:nvSpPr>
            <p:spPr>
              <a:xfrm>
                <a:off x="5076056" y="3655302"/>
                <a:ext cx="2977198" cy="230832"/>
              </a:xfrm>
              <a:prstGeom prst="rect">
                <a:avLst/>
              </a:prstGeom>
            </p:spPr>
            <p:txBody>
              <a:bodyPr wrap="square">
                <a:spAutoFit/>
              </a:bodyPr>
              <a:lstStyle/>
              <a:p>
                <a:r>
                  <a:rPr lang="cs-CZ" sz="900" i="1" noProof="1">
                    <a:solidFill>
                      <a:schemeClr val="bg1"/>
                    </a:solidFill>
                    <a:latin typeface="Arial" panose="020B0604020202020204" pitchFamily="34" charset="0"/>
                    <a:cs typeface="Arial" panose="020B0604020202020204" pitchFamily="34" charset="0"/>
                  </a:rPr>
                  <a:t>jsv</a:t>
                </a:r>
                <a:r>
                  <a:rPr lang="en-US" sz="900" i="1" noProof="1">
                    <a:solidFill>
                      <a:schemeClr val="bg1"/>
                    </a:solidFill>
                    <a:latin typeface="Arial" panose="020B0604020202020204" pitchFamily="34" charset="0"/>
                    <a:cs typeface="Arial" panose="020B0604020202020204" pitchFamily="34" charset="0"/>
                  </a:rPr>
                  <a:t>@</a:t>
                </a:r>
                <a:r>
                  <a:rPr lang="cs-CZ" sz="900" i="1" noProof="1">
                    <a:solidFill>
                      <a:schemeClr val="bg1"/>
                    </a:solidFill>
                    <a:latin typeface="Arial" panose="020B0604020202020204" pitchFamily="34" charset="0"/>
                    <a:cs typeface="Arial" panose="020B0604020202020204" pitchFamily="34" charset="0"/>
                  </a:rPr>
                  <a:t>internationalassistant.eu </a:t>
                </a:r>
              </a:p>
            </p:txBody>
          </p:sp>
          <p:sp>
            <p:nvSpPr>
              <p:cNvPr id="52" name="Obdélník 51"/>
              <p:cNvSpPr/>
              <p:nvPr/>
            </p:nvSpPr>
            <p:spPr>
              <a:xfrm>
                <a:off x="5076056" y="3809596"/>
                <a:ext cx="1920735" cy="230832"/>
              </a:xfrm>
              <a:prstGeom prst="rect">
                <a:avLst/>
              </a:prstGeom>
            </p:spPr>
            <p:txBody>
              <a:bodyPr wrap="square">
                <a:spAutoFit/>
              </a:bodyPr>
              <a:lstStyle/>
              <a:p>
                <a:r>
                  <a:rPr lang="cs-CZ" sz="900" i="1" noProof="1">
                    <a:solidFill>
                      <a:schemeClr val="bg1"/>
                    </a:solidFill>
                    <a:latin typeface="Arial" panose="020B0604020202020204" pitchFamily="34" charset="0"/>
                    <a:cs typeface="Arial" panose="020B0604020202020204" pitchFamily="34" charset="0"/>
                  </a:rPr>
                  <a:t>Tel. +420 602 276 400</a:t>
                </a:r>
              </a:p>
            </p:txBody>
          </p:sp>
        </p:grpSp>
      </p:grpSp>
      <p:sp>
        <p:nvSpPr>
          <p:cNvPr id="64" name="Obdélník 63"/>
          <p:cNvSpPr/>
          <p:nvPr/>
        </p:nvSpPr>
        <p:spPr>
          <a:xfrm>
            <a:off x="277098" y="1988840"/>
            <a:ext cx="4823860" cy="369332"/>
          </a:xfrm>
          <a:prstGeom prst="rect">
            <a:avLst/>
          </a:prstGeom>
        </p:spPr>
        <p:txBody>
          <a:bodyPr wrap="square">
            <a:spAutoFit/>
          </a:bodyPr>
          <a:lstStyle/>
          <a:p>
            <a:pPr algn="ctr"/>
            <a:r>
              <a:rPr lang="en-GB" noProof="1">
                <a:solidFill>
                  <a:schemeClr val="bg1"/>
                </a:solidFill>
                <a:latin typeface="Arial" panose="020B0604020202020204" pitchFamily="34" charset="0"/>
                <a:cs typeface="Arial" panose="020B0604020202020204" pitchFamily="34" charset="0"/>
              </a:rPr>
              <a:t>Address:  Kaprova 42/14, Praha 110 00</a:t>
            </a:r>
          </a:p>
        </p:txBody>
      </p:sp>
      <p:sp>
        <p:nvSpPr>
          <p:cNvPr id="65" name="Obdélník 64"/>
          <p:cNvSpPr/>
          <p:nvPr/>
        </p:nvSpPr>
        <p:spPr>
          <a:xfrm>
            <a:off x="867318" y="6081557"/>
            <a:ext cx="3643421" cy="369332"/>
          </a:xfrm>
          <a:prstGeom prst="rect">
            <a:avLst/>
          </a:prstGeom>
        </p:spPr>
        <p:txBody>
          <a:bodyPr wrap="square">
            <a:spAutoFit/>
          </a:bodyPr>
          <a:lstStyle/>
          <a:p>
            <a:pPr algn="ctr"/>
            <a:r>
              <a:rPr lang="cs-CZ" noProof="1">
                <a:solidFill>
                  <a:schemeClr val="bg1"/>
                </a:solidFill>
                <a:latin typeface="Arial" panose="020B0604020202020204" pitchFamily="34" charset="0"/>
                <a:cs typeface="Arial" panose="020B0604020202020204" pitchFamily="34" charset="0"/>
              </a:rPr>
              <a:t>www.internationalassistant.eu </a:t>
            </a:r>
          </a:p>
        </p:txBody>
      </p:sp>
      <p:sp>
        <p:nvSpPr>
          <p:cNvPr id="66" name="Obdélník 65"/>
          <p:cNvSpPr/>
          <p:nvPr/>
        </p:nvSpPr>
        <p:spPr>
          <a:xfrm>
            <a:off x="1296400" y="5556965"/>
            <a:ext cx="2785256" cy="338554"/>
          </a:xfrm>
          <a:prstGeom prst="rect">
            <a:avLst/>
          </a:prstGeom>
        </p:spPr>
        <p:txBody>
          <a:bodyPr wrap="square">
            <a:spAutoFit/>
          </a:bodyPr>
          <a:lstStyle/>
          <a:p>
            <a:pPr algn="ctr"/>
            <a:r>
              <a:rPr lang="cs-CZ" sz="1600" i="1" noProof="1">
                <a:solidFill>
                  <a:schemeClr val="bg1"/>
                </a:solidFill>
                <a:latin typeface="Arial" panose="020B0604020202020204" pitchFamily="34" charset="0"/>
                <a:cs typeface="Arial" panose="020B0604020202020204" pitchFamily="34" charset="0"/>
              </a:rPr>
              <a:t>Tel. +420 602 276 400</a:t>
            </a:r>
          </a:p>
        </p:txBody>
      </p:sp>
      <p:sp>
        <p:nvSpPr>
          <p:cNvPr id="67" name="Obdélník 66"/>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407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5" cy="1290256"/>
            <a:chOff x="3779912" y="769913"/>
            <a:chExt cx="5729571"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1"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21" name="Nadpis 1"/>
          <p:cNvSpPr txBox="1">
            <a:spLocks/>
          </p:cNvSpPr>
          <p:nvPr/>
        </p:nvSpPr>
        <p:spPr>
          <a:xfrm>
            <a:off x="0" y="1916833"/>
            <a:ext cx="9144000" cy="369126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solidFill>
                  <a:srgbClr val="C00000"/>
                </a:solidFill>
                <a:latin typeface="Arial" panose="020B0604020202020204" pitchFamily="34" charset="0"/>
                <a:cs typeface="Arial" panose="020B0604020202020204" pitchFamily="34" charset="0"/>
              </a:rPr>
              <a:t>Thank you for your attention</a:t>
            </a:r>
            <a:r>
              <a:rPr lang="cs-CZ" sz="2400" b="1" dirty="0">
                <a:solidFill>
                  <a:srgbClr val="C00000"/>
                </a:solidFill>
                <a:latin typeface="Arial" panose="020B0604020202020204" pitchFamily="34" charset="0"/>
                <a:cs typeface="Arial" panose="020B0604020202020204" pitchFamily="34" charset="0"/>
              </a:rPr>
              <a:t> !</a:t>
            </a:r>
            <a:endParaRPr lang="en-GB" sz="2400" b="1" dirty="0">
              <a:solidFill>
                <a:srgbClr val="C00000"/>
              </a:solidFill>
              <a:latin typeface="Arial" panose="020B0604020202020204" pitchFamily="34" charset="0"/>
              <a:cs typeface="Arial" panose="020B0604020202020204" pitchFamily="34" charset="0"/>
            </a:endParaRPr>
          </a:p>
        </p:txBody>
      </p:sp>
      <p:sp>
        <p:nvSpPr>
          <p:cNvPr id="24" name="Nadpis 1"/>
          <p:cNvSpPr txBox="1">
            <a:spLocks/>
          </p:cNvSpPr>
          <p:nvPr/>
        </p:nvSpPr>
        <p:spPr>
          <a:xfrm>
            <a:off x="0" y="5608101"/>
            <a:ext cx="9175308" cy="1152128"/>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latin typeface="Arial" panose="020B0604020202020204" pitchFamily="34" charset="0"/>
                <a:cs typeface="Arial" panose="020B0604020202020204" pitchFamily="34" charset="0"/>
              </a:rPr>
              <a:t>We are looking forward to our possible cooperation in the future</a:t>
            </a:r>
            <a:r>
              <a:rPr lang="cs-CZ"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9" name="Obdélník 8"/>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9725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Introduction</a:t>
            </a:r>
          </a:p>
        </p:txBody>
      </p:sp>
      <p:pic>
        <p:nvPicPr>
          <p:cNvPr id="2" name="Obrázek 1"/>
          <p:cNvPicPr>
            <a:picLocks noChangeAspect="1"/>
          </p:cNvPicPr>
          <p:nvPr/>
        </p:nvPicPr>
        <p:blipFill rotWithShape="1">
          <a:blip r:embed="rId3" cstate="print">
            <a:extLst>
              <a:ext uri="{28A0092B-C50C-407E-A947-70E740481C1C}">
                <a14:useLocalDpi xmlns:a14="http://schemas.microsoft.com/office/drawing/2010/main" val="0"/>
              </a:ext>
            </a:extLst>
          </a:blip>
          <a:srcRect l="6122" r="3257"/>
          <a:stretch/>
        </p:blipFill>
        <p:spPr>
          <a:xfrm>
            <a:off x="164654" y="1916833"/>
            <a:ext cx="2926080" cy="4843396"/>
          </a:xfrm>
          <a:prstGeom prst="rect">
            <a:avLst/>
          </a:prstGeom>
        </p:spPr>
      </p:pic>
      <p:sp>
        <p:nvSpPr>
          <p:cNvPr id="3" name="TextovéPole 2"/>
          <p:cNvSpPr txBox="1"/>
          <p:nvPr/>
        </p:nvSpPr>
        <p:spPr>
          <a:xfrm>
            <a:off x="3251473" y="1916834"/>
            <a:ext cx="5760000" cy="1692771"/>
          </a:xfrm>
          <a:prstGeom prst="rect">
            <a:avLst/>
          </a:prstGeom>
          <a:noFill/>
          <a:ln>
            <a:noFill/>
          </a:ln>
        </p:spPr>
        <p:txBody>
          <a:bodyPr wrap="square" rtlCol="0">
            <a:spAutoFit/>
          </a:bodyPr>
          <a:lstStyle/>
          <a:p>
            <a:r>
              <a:rPr lang="en-US" b="1" u="sng" dirty="0"/>
              <a:t>GENERAL INFORMATION</a:t>
            </a:r>
          </a:p>
          <a:p>
            <a:endParaRPr lang="en-US" sz="600" dirty="0"/>
          </a:p>
          <a:p>
            <a:pPr marL="447675" lvl="1" indent="-285750">
              <a:buFont typeface="Arial" panose="020B0604020202020204" pitchFamily="34" charset="0"/>
              <a:buChar char="•"/>
              <a:tabLst>
                <a:tab pos="2057400" algn="l"/>
              </a:tabLst>
            </a:pPr>
            <a:r>
              <a:rPr lang="en-US" sz="1600" dirty="0"/>
              <a:t>Trade Name:	JSV International Assistant Service s.r.o.</a:t>
            </a:r>
          </a:p>
          <a:p>
            <a:pPr marL="447675" lvl="1" indent="-285750">
              <a:buFont typeface="Arial" panose="020B0604020202020204" pitchFamily="34" charset="0"/>
              <a:buChar char="•"/>
              <a:tabLst>
                <a:tab pos="2057400" algn="l"/>
              </a:tabLst>
            </a:pPr>
            <a:r>
              <a:rPr lang="en-US" sz="1600" dirty="0"/>
              <a:t>Form of Business:	limited liability company</a:t>
            </a:r>
          </a:p>
          <a:p>
            <a:pPr marL="447675" lvl="1" indent="-285750">
              <a:buFont typeface="Arial" panose="020B0604020202020204" pitchFamily="34" charset="0"/>
              <a:buChar char="•"/>
              <a:tabLst>
                <a:tab pos="2057400" algn="l"/>
              </a:tabLst>
            </a:pPr>
            <a:r>
              <a:rPr lang="en-US" sz="1600" dirty="0"/>
              <a:t>Registered office:	Prague, Czech Republic</a:t>
            </a:r>
          </a:p>
          <a:p>
            <a:pPr marL="447675" lvl="1" indent="-285750">
              <a:buFont typeface="Arial" panose="020B0604020202020204" pitchFamily="34" charset="0"/>
              <a:buChar char="•"/>
              <a:tabLst>
                <a:tab pos="2057400" algn="l"/>
              </a:tabLst>
            </a:pPr>
            <a:r>
              <a:rPr lang="en-US" sz="1600" dirty="0"/>
              <a:t>Established :	2009</a:t>
            </a:r>
          </a:p>
          <a:p>
            <a:pPr marL="447675" lvl="1" indent="-285750">
              <a:buFont typeface="Arial" panose="020B0604020202020204" pitchFamily="34" charset="0"/>
              <a:buChar char="•"/>
              <a:tabLst>
                <a:tab pos="2057400" algn="l"/>
              </a:tabLst>
            </a:pPr>
            <a:r>
              <a:rPr lang="en-US" sz="1600" dirty="0"/>
              <a:t>Owner:	Jana Švihlová</a:t>
            </a:r>
            <a:endParaRPr lang="en-US" dirty="0"/>
          </a:p>
        </p:txBody>
      </p:sp>
      <p:sp>
        <p:nvSpPr>
          <p:cNvPr id="17" name="TextovéPole 16"/>
          <p:cNvSpPr txBox="1"/>
          <p:nvPr/>
        </p:nvSpPr>
        <p:spPr>
          <a:xfrm>
            <a:off x="3251473" y="3673599"/>
            <a:ext cx="5760000" cy="1261884"/>
          </a:xfrm>
          <a:prstGeom prst="rect">
            <a:avLst/>
          </a:prstGeom>
          <a:solidFill>
            <a:schemeClr val="tx1"/>
          </a:solidFill>
          <a:ln>
            <a:solidFill>
              <a:schemeClr val="tx1"/>
            </a:solidFill>
          </a:ln>
        </p:spPr>
        <p:txBody>
          <a:bodyPr wrap="square" rtlCol="0">
            <a:spAutoFit/>
          </a:bodyPr>
          <a:lstStyle/>
          <a:p>
            <a:r>
              <a:rPr lang="en-US" b="1" u="sng" dirty="0">
                <a:solidFill>
                  <a:schemeClr val="bg1"/>
                </a:solidFill>
              </a:rPr>
              <a:t>OPERATIONS</a:t>
            </a:r>
          </a:p>
          <a:p>
            <a:endParaRPr lang="en-US" sz="600" dirty="0">
              <a:solidFill>
                <a:schemeClr val="bg1"/>
              </a:solidFill>
            </a:endParaRPr>
          </a:p>
          <a:p>
            <a:pPr marL="447675" indent="-266700">
              <a:buFont typeface="Arial" panose="020B0604020202020204" pitchFamily="34" charset="0"/>
              <a:buChar char="•"/>
              <a:tabLst>
                <a:tab pos="2057400" algn="l"/>
              </a:tabLst>
            </a:pPr>
            <a:r>
              <a:rPr lang="en-US" sz="1600" dirty="0">
                <a:solidFill>
                  <a:schemeClr val="bg1"/>
                </a:solidFill>
              </a:rPr>
              <a:t>Area:	Worldwide</a:t>
            </a:r>
          </a:p>
          <a:p>
            <a:pPr marL="447675" indent="-266700">
              <a:buFont typeface="Arial" panose="020B0604020202020204" pitchFamily="34" charset="0"/>
              <a:buChar char="•"/>
              <a:tabLst>
                <a:tab pos="2057400" algn="l"/>
              </a:tabLst>
            </a:pPr>
            <a:r>
              <a:rPr lang="en-US" sz="1600" dirty="0">
                <a:solidFill>
                  <a:schemeClr val="bg1"/>
                </a:solidFill>
              </a:rPr>
              <a:t>Availability:	24/7</a:t>
            </a:r>
          </a:p>
          <a:p>
            <a:pPr marL="447675" indent="-266700">
              <a:buFont typeface="Arial" panose="020B0604020202020204" pitchFamily="34" charset="0"/>
              <a:buChar char="•"/>
              <a:tabLst>
                <a:tab pos="2057400" algn="l"/>
              </a:tabLst>
            </a:pPr>
            <a:r>
              <a:rPr lang="en-US" sz="1600" dirty="0">
                <a:solidFill>
                  <a:schemeClr val="bg1"/>
                </a:solidFill>
              </a:rPr>
              <a:t>Languages:	Services provided in 38 languages</a:t>
            </a:r>
            <a:endParaRPr lang="cs-CZ" dirty="0">
              <a:solidFill>
                <a:schemeClr val="bg1"/>
              </a:solidFill>
            </a:endParaRPr>
          </a:p>
          <a:p>
            <a:pPr>
              <a:tabLst>
                <a:tab pos="2057400" algn="l"/>
              </a:tabLst>
            </a:pPr>
            <a:endParaRPr lang="en-US" sz="400" dirty="0">
              <a:solidFill>
                <a:schemeClr val="bg1"/>
              </a:solidFill>
            </a:endParaRPr>
          </a:p>
        </p:txBody>
      </p:sp>
      <p:sp>
        <p:nvSpPr>
          <p:cNvPr id="21" name="TextovéPole 20"/>
          <p:cNvSpPr txBox="1"/>
          <p:nvPr/>
        </p:nvSpPr>
        <p:spPr>
          <a:xfrm>
            <a:off x="3251473" y="4998368"/>
            <a:ext cx="5760000" cy="1785104"/>
          </a:xfrm>
          <a:prstGeom prst="rect">
            <a:avLst/>
          </a:prstGeom>
          <a:noFill/>
          <a:ln>
            <a:noFill/>
          </a:ln>
        </p:spPr>
        <p:txBody>
          <a:bodyPr wrap="square" rtlCol="0">
            <a:spAutoFit/>
          </a:bodyPr>
          <a:lstStyle/>
          <a:p>
            <a:r>
              <a:rPr lang="cs-CZ" b="1" u="sng" dirty="0"/>
              <a:t>BUSINESS ACTIVITIES</a:t>
            </a:r>
          </a:p>
          <a:p>
            <a:endParaRPr lang="en-US" sz="600" dirty="0"/>
          </a:p>
          <a:p>
            <a:pPr marL="447675" indent="-285750">
              <a:buFont typeface="Arial" panose="020B0604020202020204" pitchFamily="34" charset="0"/>
              <a:buChar char="•"/>
              <a:tabLst>
                <a:tab pos="2057400" algn="l"/>
              </a:tabLst>
            </a:pPr>
            <a:r>
              <a:rPr lang="en-US" sz="1600" dirty="0"/>
              <a:t>Business &amp; Commercial </a:t>
            </a:r>
          </a:p>
          <a:p>
            <a:pPr marL="447675" indent="-285750">
              <a:buFont typeface="Arial" panose="020B0604020202020204" pitchFamily="34" charset="0"/>
              <a:buChar char="•"/>
              <a:tabLst>
                <a:tab pos="2057400" algn="l"/>
              </a:tabLst>
            </a:pPr>
            <a:r>
              <a:rPr lang="en-US" sz="1600" dirty="0"/>
              <a:t>Concierge &amp; Life Style</a:t>
            </a:r>
          </a:p>
          <a:p>
            <a:pPr marL="447675" indent="-285750">
              <a:buFont typeface="Arial" panose="020B0604020202020204" pitchFamily="34" charset="0"/>
              <a:buChar char="•"/>
              <a:tabLst>
                <a:tab pos="2057400" algn="l"/>
              </a:tabLst>
            </a:pPr>
            <a:r>
              <a:rPr lang="en-US" sz="1600" dirty="0"/>
              <a:t>International Travel Assistance </a:t>
            </a:r>
          </a:p>
          <a:p>
            <a:pPr marL="447675" indent="-285750">
              <a:buFont typeface="Arial" panose="020B0604020202020204" pitchFamily="34" charset="0"/>
              <a:buChar char="•"/>
              <a:tabLst>
                <a:tab pos="2057400" algn="l"/>
              </a:tabLst>
            </a:pPr>
            <a:r>
              <a:rPr lang="en-US" sz="1600" dirty="0"/>
              <a:t>Relocation </a:t>
            </a:r>
          </a:p>
          <a:p>
            <a:pPr marL="447675" indent="-285750">
              <a:buFont typeface="Arial" panose="020B0604020202020204" pitchFamily="34" charset="0"/>
              <a:buChar char="•"/>
              <a:tabLst>
                <a:tab pos="2057400" algn="l"/>
              </a:tabLst>
            </a:pPr>
            <a:r>
              <a:rPr lang="en-US" sz="1600" dirty="0"/>
              <a:t>Accounting and Taxes</a:t>
            </a:r>
          </a:p>
          <a:p>
            <a:pPr>
              <a:tabLst>
                <a:tab pos="2057400" algn="l"/>
              </a:tabLst>
            </a:pPr>
            <a:endParaRPr lang="en-US" sz="600" dirty="0"/>
          </a:p>
        </p:txBody>
      </p:sp>
      <p:sp>
        <p:nvSpPr>
          <p:cNvPr id="24" name="Obdélník 23"/>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0957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Introduction</a:t>
            </a:r>
          </a:p>
        </p:txBody>
      </p:sp>
      <p:pic>
        <p:nvPicPr>
          <p:cNvPr id="2" name="Obrázek 1"/>
          <p:cNvPicPr>
            <a:picLocks noChangeAspect="1"/>
          </p:cNvPicPr>
          <p:nvPr/>
        </p:nvPicPr>
        <p:blipFill rotWithShape="1">
          <a:blip r:embed="rId3" cstate="print">
            <a:extLst>
              <a:ext uri="{28A0092B-C50C-407E-A947-70E740481C1C}">
                <a14:useLocalDpi xmlns:a14="http://schemas.microsoft.com/office/drawing/2010/main" val="0"/>
              </a:ext>
            </a:extLst>
          </a:blip>
          <a:srcRect l="6122" r="3257"/>
          <a:stretch/>
        </p:blipFill>
        <p:spPr>
          <a:xfrm>
            <a:off x="164654" y="1916833"/>
            <a:ext cx="2926080" cy="4843396"/>
          </a:xfrm>
          <a:prstGeom prst="rect">
            <a:avLst/>
          </a:prstGeom>
        </p:spPr>
      </p:pic>
      <p:sp>
        <p:nvSpPr>
          <p:cNvPr id="3" name="TextovéPole 2"/>
          <p:cNvSpPr txBox="1"/>
          <p:nvPr/>
        </p:nvSpPr>
        <p:spPr>
          <a:xfrm>
            <a:off x="3251473" y="1916834"/>
            <a:ext cx="5760000" cy="1692771"/>
          </a:xfrm>
          <a:prstGeom prst="rect">
            <a:avLst/>
          </a:prstGeom>
          <a:noFill/>
          <a:ln>
            <a:noFill/>
          </a:ln>
        </p:spPr>
        <p:txBody>
          <a:bodyPr wrap="square" rtlCol="0">
            <a:spAutoFit/>
          </a:bodyPr>
          <a:lstStyle/>
          <a:p>
            <a:r>
              <a:rPr lang="en-US" b="1" u="sng" dirty="0"/>
              <a:t>GENERAL INFORMATION</a:t>
            </a:r>
          </a:p>
          <a:p>
            <a:endParaRPr lang="en-US" sz="600" dirty="0"/>
          </a:p>
          <a:p>
            <a:pPr marL="447675" lvl="1" indent="-285750">
              <a:buFont typeface="Arial" panose="020B0604020202020204" pitchFamily="34" charset="0"/>
              <a:buChar char="•"/>
              <a:tabLst>
                <a:tab pos="2057400" algn="l"/>
              </a:tabLst>
            </a:pPr>
            <a:r>
              <a:rPr lang="en-US" sz="1600" dirty="0"/>
              <a:t>Trade Name:	JSV International Assistant Service s.r.o.</a:t>
            </a:r>
          </a:p>
          <a:p>
            <a:pPr marL="447675" lvl="1" indent="-285750">
              <a:buFont typeface="Arial" panose="020B0604020202020204" pitchFamily="34" charset="0"/>
              <a:buChar char="•"/>
              <a:tabLst>
                <a:tab pos="2057400" algn="l"/>
              </a:tabLst>
            </a:pPr>
            <a:r>
              <a:rPr lang="en-US" sz="1600" dirty="0"/>
              <a:t>Form of Business:	limited liability company</a:t>
            </a:r>
          </a:p>
          <a:p>
            <a:pPr marL="447675" lvl="1" indent="-285750">
              <a:buFont typeface="Arial" panose="020B0604020202020204" pitchFamily="34" charset="0"/>
              <a:buChar char="•"/>
              <a:tabLst>
                <a:tab pos="2057400" algn="l"/>
              </a:tabLst>
            </a:pPr>
            <a:r>
              <a:rPr lang="en-US" sz="1600" dirty="0"/>
              <a:t>Registered office:	Prague, Czech Republic</a:t>
            </a:r>
          </a:p>
          <a:p>
            <a:pPr marL="447675" lvl="1" indent="-285750">
              <a:buFont typeface="Arial" panose="020B0604020202020204" pitchFamily="34" charset="0"/>
              <a:buChar char="•"/>
              <a:tabLst>
                <a:tab pos="2057400" algn="l"/>
              </a:tabLst>
            </a:pPr>
            <a:r>
              <a:rPr lang="en-US" sz="1600" dirty="0"/>
              <a:t>Established :	2009</a:t>
            </a:r>
          </a:p>
          <a:p>
            <a:pPr marL="447675" lvl="1" indent="-285750">
              <a:buFont typeface="Arial" panose="020B0604020202020204" pitchFamily="34" charset="0"/>
              <a:buChar char="•"/>
              <a:tabLst>
                <a:tab pos="2057400" algn="l"/>
              </a:tabLst>
            </a:pPr>
            <a:r>
              <a:rPr lang="en-US" sz="1600" dirty="0"/>
              <a:t>Owner:	Jana Švihlová</a:t>
            </a:r>
            <a:endParaRPr lang="en-US" dirty="0"/>
          </a:p>
        </p:txBody>
      </p:sp>
      <p:sp>
        <p:nvSpPr>
          <p:cNvPr id="17" name="TextovéPole 16"/>
          <p:cNvSpPr txBox="1"/>
          <p:nvPr/>
        </p:nvSpPr>
        <p:spPr>
          <a:xfrm>
            <a:off x="3251473" y="3673599"/>
            <a:ext cx="5760000" cy="1261884"/>
          </a:xfrm>
          <a:prstGeom prst="rect">
            <a:avLst/>
          </a:prstGeom>
          <a:solidFill>
            <a:schemeClr val="tx1"/>
          </a:solidFill>
          <a:ln>
            <a:solidFill>
              <a:schemeClr val="tx1"/>
            </a:solidFill>
          </a:ln>
        </p:spPr>
        <p:txBody>
          <a:bodyPr wrap="square" rtlCol="0">
            <a:spAutoFit/>
          </a:bodyPr>
          <a:lstStyle/>
          <a:p>
            <a:r>
              <a:rPr lang="en-US" b="1" u="sng" dirty="0">
                <a:solidFill>
                  <a:schemeClr val="bg1"/>
                </a:solidFill>
              </a:rPr>
              <a:t>OPERATIONS</a:t>
            </a:r>
          </a:p>
          <a:p>
            <a:endParaRPr lang="en-US" sz="600" dirty="0">
              <a:solidFill>
                <a:schemeClr val="bg1"/>
              </a:solidFill>
            </a:endParaRPr>
          </a:p>
          <a:p>
            <a:pPr marL="447675" indent="-266700">
              <a:buFont typeface="Arial" panose="020B0604020202020204" pitchFamily="34" charset="0"/>
              <a:buChar char="•"/>
              <a:tabLst>
                <a:tab pos="2057400" algn="l"/>
              </a:tabLst>
            </a:pPr>
            <a:r>
              <a:rPr lang="en-US" sz="1600" dirty="0">
                <a:solidFill>
                  <a:schemeClr val="bg1"/>
                </a:solidFill>
              </a:rPr>
              <a:t>Area:	Worldwide</a:t>
            </a:r>
          </a:p>
          <a:p>
            <a:pPr marL="447675" indent="-266700">
              <a:buFont typeface="Arial" panose="020B0604020202020204" pitchFamily="34" charset="0"/>
              <a:buChar char="•"/>
              <a:tabLst>
                <a:tab pos="2057400" algn="l"/>
              </a:tabLst>
            </a:pPr>
            <a:r>
              <a:rPr lang="en-US" sz="1600" dirty="0">
                <a:solidFill>
                  <a:schemeClr val="bg1"/>
                </a:solidFill>
              </a:rPr>
              <a:t>Availability:	24/7</a:t>
            </a:r>
          </a:p>
          <a:p>
            <a:pPr marL="447675" indent="-266700">
              <a:buFont typeface="Arial" panose="020B0604020202020204" pitchFamily="34" charset="0"/>
              <a:buChar char="•"/>
              <a:tabLst>
                <a:tab pos="2057400" algn="l"/>
              </a:tabLst>
            </a:pPr>
            <a:r>
              <a:rPr lang="en-US" sz="1600" dirty="0">
                <a:solidFill>
                  <a:schemeClr val="bg1"/>
                </a:solidFill>
              </a:rPr>
              <a:t>Languages:	Services provided in 38 languages</a:t>
            </a:r>
            <a:endParaRPr lang="cs-CZ" dirty="0">
              <a:solidFill>
                <a:schemeClr val="bg1"/>
              </a:solidFill>
            </a:endParaRPr>
          </a:p>
          <a:p>
            <a:pPr>
              <a:tabLst>
                <a:tab pos="2057400" algn="l"/>
              </a:tabLst>
            </a:pPr>
            <a:endParaRPr lang="en-US" sz="400" dirty="0">
              <a:solidFill>
                <a:schemeClr val="bg1"/>
              </a:solidFill>
            </a:endParaRPr>
          </a:p>
        </p:txBody>
      </p:sp>
      <p:sp>
        <p:nvSpPr>
          <p:cNvPr id="21" name="TextovéPole 20"/>
          <p:cNvSpPr txBox="1"/>
          <p:nvPr/>
        </p:nvSpPr>
        <p:spPr>
          <a:xfrm>
            <a:off x="3251473" y="4998368"/>
            <a:ext cx="5760000" cy="1785104"/>
          </a:xfrm>
          <a:prstGeom prst="rect">
            <a:avLst/>
          </a:prstGeom>
          <a:noFill/>
          <a:ln>
            <a:noFill/>
          </a:ln>
        </p:spPr>
        <p:txBody>
          <a:bodyPr wrap="square" rtlCol="0">
            <a:spAutoFit/>
          </a:bodyPr>
          <a:lstStyle/>
          <a:p>
            <a:r>
              <a:rPr lang="cs-CZ" b="1" u="sng" dirty="0"/>
              <a:t>BUSINESS ACTIVITIES</a:t>
            </a:r>
          </a:p>
          <a:p>
            <a:endParaRPr lang="en-US" sz="600" dirty="0"/>
          </a:p>
          <a:p>
            <a:pPr marL="447675" indent="-285750">
              <a:buFont typeface="Arial" panose="020B0604020202020204" pitchFamily="34" charset="0"/>
              <a:buChar char="•"/>
              <a:tabLst>
                <a:tab pos="2057400" algn="l"/>
              </a:tabLst>
            </a:pPr>
            <a:r>
              <a:rPr lang="en-US" sz="1600" dirty="0"/>
              <a:t>Business &amp; Commercial </a:t>
            </a:r>
          </a:p>
          <a:p>
            <a:pPr marL="447675" indent="-285750">
              <a:buFont typeface="Arial" panose="020B0604020202020204" pitchFamily="34" charset="0"/>
              <a:buChar char="•"/>
              <a:tabLst>
                <a:tab pos="2057400" algn="l"/>
              </a:tabLst>
            </a:pPr>
            <a:r>
              <a:rPr lang="en-US" sz="1600" dirty="0"/>
              <a:t>Concierge &amp; Life Style</a:t>
            </a:r>
          </a:p>
          <a:p>
            <a:pPr marL="447675" indent="-285750">
              <a:buFont typeface="Arial" panose="020B0604020202020204" pitchFamily="34" charset="0"/>
              <a:buChar char="•"/>
              <a:tabLst>
                <a:tab pos="2057400" algn="l"/>
              </a:tabLst>
            </a:pPr>
            <a:r>
              <a:rPr lang="en-US" sz="1600" dirty="0"/>
              <a:t>International Travel Assistance </a:t>
            </a:r>
          </a:p>
          <a:p>
            <a:pPr marL="447675" indent="-285750">
              <a:buFont typeface="Arial" panose="020B0604020202020204" pitchFamily="34" charset="0"/>
              <a:buChar char="•"/>
              <a:tabLst>
                <a:tab pos="2057400" algn="l"/>
              </a:tabLst>
            </a:pPr>
            <a:r>
              <a:rPr lang="en-US" sz="1600" dirty="0"/>
              <a:t>Relocation </a:t>
            </a:r>
          </a:p>
          <a:p>
            <a:pPr marL="447675" indent="-285750">
              <a:buFont typeface="Arial" panose="020B0604020202020204" pitchFamily="34" charset="0"/>
              <a:buChar char="•"/>
              <a:tabLst>
                <a:tab pos="2057400" algn="l"/>
              </a:tabLst>
            </a:pPr>
            <a:r>
              <a:rPr lang="en-US" sz="1600" dirty="0"/>
              <a:t>Accounting and Taxes</a:t>
            </a:r>
          </a:p>
          <a:p>
            <a:pPr>
              <a:tabLst>
                <a:tab pos="2057400" algn="l"/>
              </a:tabLst>
            </a:pPr>
            <a:endParaRPr lang="en-US" sz="600" dirty="0"/>
          </a:p>
        </p:txBody>
      </p:sp>
      <p:sp>
        <p:nvSpPr>
          <p:cNvPr id="24" name="Obdélník 23"/>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9989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3" name="TextovéPole 2"/>
          <p:cNvSpPr txBox="1"/>
          <p:nvPr/>
        </p:nvSpPr>
        <p:spPr>
          <a:xfrm>
            <a:off x="190942" y="1831768"/>
            <a:ext cx="5760000" cy="5047536"/>
          </a:xfrm>
          <a:prstGeom prst="rect">
            <a:avLst/>
          </a:prstGeom>
          <a:noFill/>
          <a:ln>
            <a:noFill/>
          </a:ln>
        </p:spPr>
        <p:txBody>
          <a:bodyPr wrap="square" rtlCol="0">
            <a:spAutoFit/>
          </a:bodyPr>
          <a:lstStyle/>
          <a:p>
            <a:r>
              <a:rPr lang="cs-CZ" b="1" u="sng" dirty="0"/>
              <a:t>SERVICES PROVIDED</a:t>
            </a:r>
            <a:endParaRPr lang="en-US" b="1" u="sng" dirty="0"/>
          </a:p>
          <a:p>
            <a:pPr marL="742950" lvl="1" indent="-285750">
              <a:buFont typeface="Arial" panose="020B0604020202020204" pitchFamily="34" charset="0"/>
              <a:buChar char="•"/>
            </a:pPr>
            <a:r>
              <a:rPr lang="en-GB" dirty="0"/>
              <a:t>Business &amp; Commercial </a:t>
            </a:r>
            <a:endParaRPr lang="cs-CZ" dirty="0"/>
          </a:p>
          <a:p>
            <a:pPr lvl="3"/>
            <a:r>
              <a:rPr lang="cs-CZ" sz="1300" b="1" dirty="0">
                <a:solidFill>
                  <a:srgbClr val="C00000"/>
                </a:solidFill>
              </a:rPr>
              <a:t>I. Organizace a řízení </a:t>
            </a:r>
          </a:p>
          <a:p>
            <a:pPr lvl="4"/>
            <a:r>
              <a:rPr lang="cs-CZ" sz="1300" b="1" dirty="0"/>
              <a:t>a) Sjednávání schůzek, příprava a plánování </a:t>
            </a:r>
          </a:p>
          <a:p>
            <a:pPr lvl="4"/>
            <a:r>
              <a:rPr lang="cs-CZ" sz="1300" b="1" dirty="0"/>
              <a:t>b) Spojení (s), Zakládání a vedení společností </a:t>
            </a:r>
          </a:p>
          <a:p>
            <a:pPr lvl="3"/>
            <a:r>
              <a:rPr lang="cs-CZ" sz="1300" b="1" dirty="0">
                <a:solidFill>
                  <a:srgbClr val="C00000"/>
                </a:solidFill>
              </a:rPr>
              <a:t>II. Kancelářské povinnosti a management </a:t>
            </a:r>
          </a:p>
          <a:p>
            <a:pPr lvl="4"/>
            <a:r>
              <a:rPr lang="cs-CZ" sz="1300" b="1" dirty="0"/>
              <a:t>a) Kancelářské práce </a:t>
            </a:r>
          </a:p>
          <a:p>
            <a:pPr lvl="4"/>
            <a:r>
              <a:rPr lang="cs-CZ" sz="1300" b="1" dirty="0"/>
              <a:t>b) Udržení kancelářského chodu </a:t>
            </a:r>
          </a:p>
          <a:p>
            <a:pPr lvl="4"/>
            <a:r>
              <a:rPr lang="cs-CZ" sz="1300" b="1" dirty="0"/>
              <a:t>c) Další kancelářské služby </a:t>
            </a:r>
          </a:p>
          <a:p>
            <a:pPr lvl="3"/>
            <a:r>
              <a:rPr lang="cs-CZ" sz="1300" b="1" dirty="0">
                <a:solidFill>
                  <a:srgbClr val="C00000"/>
                </a:solidFill>
              </a:rPr>
              <a:t>III. Administrativní a sekretářské </a:t>
            </a:r>
          </a:p>
          <a:p>
            <a:pPr lvl="4"/>
            <a:r>
              <a:rPr lang="cs-CZ" sz="1300" b="1" dirty="0"/>
              <a:t>a) Sekretářské povinnosti </a:t>
            </a:r>
          </a:p>
          <a:p>
            <a:pPr lvl="4"/>
            <a:r>
              <a:rPr lang="cs-CZ" sz="1300" b="1" dirty="0"/>
              <a:t>b) Plánování událostí </a:t>
            </a:r>
          </a:p>
          <a:p>
            <a:pPr lvl="3"/>
            <a:r>
              <a:rPr lang="cs-CZ" sz="1300" b="1" dirty="0">
                <a:solidFill>
                  <a:srgbClr val="C00000"/>
                </a:solidFill>
              </a:rPr>
              <a:t>IV. Sekretářské služby </a:t>
            </a:r>
          </a:p>
          <a:p>
            <a:pPr lvl="4"/>
            <a:r>
              <a:rPr lang="cs-CZ" sz="1300" b="1" dirty="0"/>
              <a:t>a) Oficiální doklady </a:t>
            </a:r>
          </a:p>
          <a:p>
            <a:pPr lvl="4"/>
            <a:r>
              <a:rPr lang="cs-CZ" sz="1300" b="1" dirty="0"/>
              <a:t>b) Psaní a editace dokumentů </a:t>
            </a:r>
          </a:p>
          <a:p>
            <a:pPr lvl="4"/>
            <a:r>
              <a:rPr lang="cs-CZ" sz="1300" b="1" dirty="0"/>
              <a:t>c) Kopírování a přepis textu </a:t>
            </a:r>
          </a:p>
          <a:p>
            <a:pPr lvl="3"/>
            <a:r>
              <a:rPr lang="cs-CZ" sz="1300" b="1" dirty="0">
                <a:solidFill>
                  <a:srgbClr val="C00000"/>
                </a:solidFill>
              </a:rPr>
              <a:t>V. Překlady a Tlumočení </a:t>
            </a:r>
          </a:p>
          <a:p>
            <a:pPr lvl="4"/>
            <a:r>
              <a:rPr lang="cs-CZ" sz="1300" b="1" dirty="0"/>
              <a:t>a) Překlady </a:t>
            </a:r>
          </a:p>
          <a:p>
            <a:pPr lvl="4"/>
            <a:r>
              <a:rPr lang="cs-CZ" sz="1300" b="1" dirty="0"/>
              <a:t>b) Tlumočení </a:t>
            </a:r>
          </a:p>
          <a:p>
            <a:pPr lvl="4"/>
            <a:r>
              <a:rPr lang="cs-CZ" sz="1300" b="1" dirty="0"/>
              <a:t>c) Přepis textu </a:t>
            </a:r>
          </a:p>
          <a:p>
            <a:pPr lvl="3"/>
            <a:r>
              <a:rPr lang="cs-CZ" sz="1300" b="1" dirty="0">
                <a:solidFill>
                  <a:srgbClr val="C00000"/>
                </a:solidFill>
              </a:rPr>
              <a:t>VI. Dokumenty </a:t>
            </a:r>
          </a:p>
          <a:p>
            <a:pPr lvl="4"/>
            <a:r>
              <a:rPr lang="cs-CZ" sz="1300" b="1" dirty="0"/>
              <a:t>a) Tisk a zpracování </a:t>
            </a:r>
          </a:p>
          <a:p>
            <a:pPr lvl="4"/>
            <a:r>
              <a:rPr lang="cs-CZ" sz="1300" b="1" dirty="0"/>
              <a:t>b) Kopírování a přepis textu </a:t>
            </a:r>
          </a:p>
          <a:p>
            <a:pPr lvl="4"/>
            <a:r>
              <a:rPr lang="cs-CZ" sz="1300" b="1" dirty="0"/>
              <a:t>c) Vytváření dokladů</a:t>
            </a:r>
          </a:p>
        </p:txBody>
      </p:sp>
      <p:sp>
        <p:nvSpPr>
          <p:cNvPr id="16" name="Obdélník 15"/>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2909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3" name="TextovéPole 2"/>
          <p:cNvSpPr txBox="1"/>
          <p:nvPr/>
        </p:nvSpPr>
        <p:spPr>
          <a:xfrm>
            <a:off x="190942" y="1916832"/>
            <a:ext cx="5760000" cy="4616648"/>
          </a:xfrm>
          <a:prstGeom prst="rect">
            <a:avLst/>
          </a:prstGeom>
          <a:noFill/>
          <a:ln>
            <a:noFill/>
          </a:ln>
        </p:spPr>
        <p:txBody>
          <a:bodyPr wrap="square" rtlCol="0">
            <a:spAutoFit/>
          </a:bodyPr>
          <a:lstStyle/>
          <a:p>
            <a:r>
              <a:rPr lang="cs-CZ" b="1" u="sng" dirty="0"/>
              <a:t>SERVICES PROVIDED</a:t>
            </a:r>
            <a:endParaRPr lang="en-US" b="1" u="sng" dirty="0"/>
          </a:p>
          <a:p>
            <a:endParaRPr lang="en-US" sz="600" dirty="0"/>
          </a:p>
          <a:p>
            <a:pPr marL="742950" lvl="1" indent="-285750">
              <a:buFont typeface="Arial" panose="020B0604020202020204" pitchFamily="34" charset="0"/>
              <a:buChar char="•"/>
            </a:pPr>
            <a:r>
              <a:rPr lang="en-GB" dirty="0"/>
              <a:t>Concierge &amp; Life Style</a:t>
            </a:r>
            <a:endParaRPr lang="cs-CZ" dirty="0"/>
          </a:p>
          <a:p>
            <a:pPr lvl="3"/>
            <a:r>
              <a:rPr lang="cs-CZ" sz="1400" b="1" dirty="0">
                <a:solidFill>
                  <a:srgbClr val="C00000"/>
                </a:solidFill>
              </a:rPr>
              <a:t>I. Concierge služby </a:t>
            </a:r>
          </a:p>
          <a:p>
            <a:pPr lvl="4"/>
            <a:r>
              <a:rPr lang="cs-CZ" sz="1400" b="1" dirty="0"/>
              <a:t>a) Volný čas </a:t>
            </a:r>
          </a:p>
          <a:p>
            <a:pPr lvl="4"/>
            <a:r>
              <a:rPr lang="cs-CZ" sz="1400" b="1" dirty="0"/>
              <a:t>b) Concierge a nákupy </a:t>
            </a:r>
          </a:p>
          <a:p>
            <a:pPr lvl="4"/>
            <a:r>
              <a:rPr lang="cs-CZ" sz="1400" b="1" dirty="0"/>
              <a:t>c) Speciální </a:t>
            </a:r>
          </a:p>
          <a:p>
            <a:pPr lvl="3"/>
            <a:r>
              <a:rPr lang="cs-CZ" sz="1400" b="1" dirty="0">
                <a:solidFill>
                  <a:srgbClr val="C00000"/>
                </a:solidFill>
              </a:rPr>
              <a:t>II. Životní styl </a:t>
            </a:r>
          </a:p>
          <a:p>
            <a:pPr lvl="4"/>
            <a:r>
              <a:rPr lang="cs-CZ" sz="1400" b="1" dirty="0"/>
              <a:t>a) Nakupování a online asistentka </a:t>
            </a:r>
          </a:p>
          <a:p>
            <a:pPr lvl="4"/>
            <a:r>
              <a:rPr lang="cs-CZ" sz="1400" b="1" dirty="0"/>
              <a:t>b) Volný čas a koníčky </a:t>
            </a:r>
          </a:p>
          <a:p>
            <a:pPr lvl="3"/>
            <a:r>
              <a:rPr lang="cs-CZ" sz="1400" b="1" dirty="0">
                <a:solidFill>
                  <a:srgbClr val="C00000"/>
                </a:solidFill>
              </a:rPr>
              <a:t>III. Vedení diáře </a:t>
            </a:r>
          </a:p>
          <a:p>
            <a:pPr lvl="4"/>
            <a:r>
              <a:rPr lang="cs-CZ" sz="1400" b="1" dirty="0"/>
              <a:t>a) Výuka a koučování </a:t>
            </a:r>
          </a:p>
          <a:p>
            <a:pPr lvl="4"/>
            <a:r>
              <a:rPr lang="cs-CZ" sz="1400" b="1" dirty="0"/>
              <a:t>b) Asistentky k dispozici </a:t>
            </a:r>
          </a:p>
          <a:p>
            <a:pPr lvl="3"/>
            <a:r>
              <a:rPr lang="cs-CZ" sz="1400" b="1" dirty="0">
                <a:solidFill>
                  <a:srgbClr val="C00000"/>
                </a:solidFill>
              </a:rPr>
              <a:t>IV. Moderní technologie a poradenství </a:t>
            </a:r>
          </a:p>
          <a:p>
            <a:pPr lvl="4"/>
            <a:r>
              <a:rPr lang="cs-CZ" sz="1400" b="1" dirty="0"/>
              <a:t>a) IT podpora </a:t>
            </a:r>
          </a:p>
          <a:p>
            <a:pPr lvl="4"/>
            <a:r>
              <a:rPr lang="cs-CZ" sz="1400" b="1" dirty="0"/>
              <a:t>b) Informační technologie </a:t>
            </a:r>
          </a:p>
          <a:p>
            <a:pPr lvl="3"/>
            <a:r>
              <a:rPr lang="cs-CZ" sz="1400" b="1" dirty="0">
                <a:solidFill>
                  <a:srgbClr val="C00000"/>
                </a:solidFill>
              </a:rPr>
              <a:t>V. Právní poradenství </a:t>
            </a:r>
          </a:p>
          <a:p>
            <a:pPr lvl="4"/>
            <a:r>
              <a:rPr lang="cs-CZ" sz="1400" b="1" dirty="0"/>
              <a:t>a) Právní dokumenty a poradenství </a:t>
            </a:r>
          </a:p>
          <a:p>
            <a:pPr lvl="4"/>
            <a:r>
              <a:rPr lang="cs-CZ" sz="1400" b="1" dirty="0"/>
              <a:t>b) Pojištění a smlouvy </a:t>
            </a:r>
          </a:p>
          <a:p>
            <a:pPr lvl="3"/>
            <a:r>
              <a:rPr lang="cs-CZ" sz="1400" b="1" dirty="0">
                <a:solidFill>
                  <a:srgbClr val="C00000"/>
                </a:solidFill>
              </a:rPr>
              <a:t>VI. Poradenství v realitách </a:t>
            </a:r>
          </a:p>
          <a:p>
            <a:pPr lvl="4"/>
            <a:r>
              <a:rPr lang="cs-CZ" sz="1400" b="1" dirty="0"/>
              <a:t>a) Nemovitosti</a:t>
            </a:r>
          </a:p>
        </p:txBody>
      </p:sp>
      <p:sp>
        <p:nvSpPr>
          <p:cNvPr id="16" name="Obdélník 15"/>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2581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3" name="TextovéPole 2"/>
          <p:cNvSpPr txBox="1"/>
          <p:nvPr/>
        </p:nvSpPr>
        <p:spPr>
          <a:xfrm>
            <a:off x="190942" y="1850217"/>
            <a:ext cx="5760000" cy="3293209"/>
          </a:xfrm>
          <a:prstGeom prst="rect">
            <a:avLst/>
          </a:prstGeom>
          <a:noFill/>
          <a:ln>
            <a:noFill/>
          </a:ln>
        </p:spPr>
        <p:txBody>
          <a:bodyPr wrap="square" rtlCol="0">
            <a:spAutoFit/>
          </a:bodyPr>
          <a:lstStyle/>
          <a:p>
            <a:r>
              <a:rPr lang="cs-CZ" b="1" u="sng" dirty="0"/>
              <a:t>SERVICES PROVIDED</a:t>
            </a:r>
          </a:p>
          <a:p>
            <a:endParaRPr lang="cs-CZ" sz="900" b="1" u="sng" dirty="0"/>
          </a:p>
          <a:p>
            <a:pPr marL="742950" lvl="1" indent="-285750">
              <a:buFont typeface="Arial" panose="020B0604020202020204" pitchFamily="34" charset="0"/>
              <a:buChar char="•"/>
            </a:pPr>
            <a:r>
              <a:rPr lang="en-GB" sz="2000" b="1" dirty="0"/>
              <a:t>International Travel Assistance</a:t>
            </a:r>
            <a:endParaRPr lang="cs-CZ" sz="2000" b="1" dirty="0"/>
          </a:p>
          <a:p>
            <a:pPr lvl="3"/>
            <a:r>
              <a:rPr lang="cs-CZ" sz="1400" b="1" dirty="0">
                <a:solidFill>
                  <a:srgbClr val="C00000"/>
                </a:solidFill>
              </a:rPr>
              <a:t>I. Mezinárodní obchodní cesty </a:t>
            </a:r>
          </a:p>
          <a:p>
            <a:pPr lvl="4"/>
            <a:r>
              <a:rPr lang="cs-CZ" sz="1400" b="1" dirty="0"/>
              <a:t>a) „</a:t>
            </a:r>
            <a:r>
              <a:rPr lang="cs-CZ" sz="1400" b="1" dirty="0" err="1"/>
              <a:t>Exclusive</a:t>
            </a:r>
            <a:r>
              <a:rPr lang="cs-CZ" sz="1400" b="1" dirty="0"/>
              <a:t>“ Obchodní asistentka </a:t>
            </a:r>
          </a:p>
          <a:p>
            <a:pPr lvl="4"/>
            <a:r>
              <a:rPr lang="cs-CZ" sz="1400" b="1" dirty="0"/>
              <a:t>b) Mezinárodní cestovní Asistentka </a:t>
            </a:r>
          </a:p>
          <a:p>
            <a:pPr lvl="3"/>
            <a:r>
              <a:rPr lang="cs-CZ" sz="1400" b="1" dirty="0">
                <a:solidFill>
                  <a:srgbClr val="C00000"/>
                </a:solidFill>
              </a:rPr>
              <a:t>II. Cestování, plánování a koordinace </a:t>
            </a:r>
          </a:p>
          <a:p>
            <a:pPr lvl="4"/>
            <a:r>
              <a:rPr lang="cs-CZ" sz="1400" b="1" dirty="0"/>
              <a:t>a) Zařizování obchodních cest </a:t>
            </a:r>
          </a:p>
          <a:p>
            <a:pPr lvl="4"/>
            <a:r>
              <a:rPr lang="cs-CZ" sz="1400" b="1" dirty="0"/>
              <a:t>b) Vyřízení a doprovod na obchodní cesty </a:t>
            </a:r>
          </a:p>
          <a:p>
            <a:pPr lvl="3"/>
            <a:r>
              <a:rPr lang="cs-CZ" sz="1400" b="1" dirty="0">
                <a:solidFill>
                  <a:srgbClr val="C00000"/>
                </a:solidFill>
              </a:rPr>
              <a:t>III. Žádosti o udělení VIZA </a:t>
            </a:r>
          </a:p>
          <a:p>
            <a:pPr lvl="4"/>
            <a:r>
              <a:rPr lang="cs-CZ" sz="1400" b="1" dirty="0"/>
              <a:t>a) VIZA </a:t>
            </a:r>
          </a:p>
          <a:p>
            <a:pPr lvl="4"/>
            <a:r>
              <a:rPr lang="cs-CZ" sz="1400" b="1" dirty="0"/>
              <a:t>b) Trvalé pobyty </a:t>
            </a:r>
          </a:p>
          <a:p>
            <a:pPr lvl="3"/>
            <a:r>
              <a:rPr lang="cs-CZ" sz="1400" b="1" dirty="0">
                <a:solidFill>
                  <a:srgbClr val="C00000"/>
                </a:solidFill>
              </a:rPr>
              <a:t>IV. Virtuální – Online Asistentka </a:t>
            </a:r>
          </a:p>
          <a:p>
            <a:pPr lvl="4"/>
            <a:r>
              <a:rPr lang="cs-CZ" sz="1400" b="1" dirty="0"/>
              <a:t>a) Vyřízení letenky, ubytování, vstupenky</a:t>
            </a:r>
          </a:p>
          <a:p>
            <a:pPr lvl="3"/>
            <a:endParaRPr lang="cs-CZ" sz="700" b="1" dirty="0"/>
          </a:p>
        </p:txBody>
      </p:sp>
      <p:sp>
        <p:nvSpPr>
          <p:cNvPr id="16" name="Obdélník 15"/>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369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3" name="TextovéPole 2"/>
          <p:cNvSpPr txBox="1"/>
          <p:nvPr/>
        </p:nvSpPr>
        <p:spPr>
          <a:xfrm>
            <a:off x="190942" y="1844825"/>
            <a:ext cx="5760000" cy="4955203"/>
          </a:xfrm>
          <a:prstGeom prst="rect">
            <a:avLst/>
          </a:prstGeom>
          <a:noFill/>
          <a:ln>
            <a:noFill/>
          </a:ln>
        </p:spPr>
        <p:txBody>
          <a:bodyPr wrap="square" rtlCol="0">
            <a:spAutoFit/>
          </a:bodyPr>
          <a:lstStyle/>
          <a:p>
            <a:r>
              <a:rPr lang="cs-CZ" b="1" u="sng" dirty="0"/>
              <a:t>SERVICES PROVIDED</a:t>
            </a:r>
          </a:p>
          <a:p>
            <a:pPr lvl="3"/>
            <a:endParaRPr lang="cs-CZ" sz="600" b="1" dirty="0"/>
          </a:p>
          <a:p>
            <a:pPr marL="742950" lvl="1" indent="-285750">
              <a:buFont typeface="Arial" panose="020B0604020202020204" pitchFamily="34" charset="0"/>
              <a:buChar char="•"/>
            </a:pPr>
            <a:r>
              <a:rPr lang="en-US" b="1" dirty="0"/>
              <a:t>Relocation</a:t>
            </a:r>
            <a:endParaRPr lang="cs-CZ" b="1" dirty="0"/>
          </a:p>
          <a:p>
            <a:pPr lvl="3"/>
            <a:r>
              <a:rPr lang="cs-CZ" sz="1400" b="1" dirty="0">
                <a:solidFill>
                  <a:srgbClr val="C00000"/>
                </a:solidFill>
              </a:rPr>
              <a:t>I. Relokační služby </a:t>
            </a:r>
          </a:p>
          <a:p>
            <a:pPr lvl="4"/>
            <a:r>
              <a:rPr lang="cs-CZ" sz="1400" b="1" dirty="0"/>
              <a:t>a) Firemní relokační management </a:t>
            </a:r>
          </a:p>
          <a:p>
            <a:pPr lvl="4"/>
            <a:r>
              <a:rPr lang="cs-CZ" sz="1400" b="1" dirty="0"/>
              <a:t>b) Globální relokace </a:t>
            </a:r>
          </a:p>
          <a:p>
            <a:pPr lvl="3"/>
            <a:r>
              <a:rPr lang="cs-CZ" sz="1400" b="1" dirty="0">
                <a:solidFill>
                  <a:srgbClr val="C00000"/>
                </a:solidFill>
              </a:rPr>
              <a:t>II. Služby pro rodiny a domácnosti </a:t>
            </a:r>
          </a:p>
          <a:p>
            <a:pPr lvl="4"/>
            <a:r>
              <a:rPr lang="cs-CZ" sz="1400" b="1" dirty="0"/>
              <a:t>a) Hlídání dětí </a:t>
            </a:r>
          </a:p>
          <a:p>
            <a:pPr lvl="4"/>
            <a:r>
              <a:rPr lang="cs-CZ" sz="1400" b="1" dirty="0"/>
              <a:t>b) Průvodce / osobní řidič </a:t>
            </a:r>
          </a:p>
          <a:p>
            <a:pPr lvl="3"/>
            <a:r>
              <a:rPr lang="cs-CZ" sz="1400" b="1" dirty="0">
                <a:solidFill>
                  <a:srgbClr val="C00000"/>
                </a:solidFill>
              </a:rPr>
              <a:t>III. Majetek a domácnost </a:t>
            </a:r>
          </a:p>
          <a:p>
            <a:pPr lvl="4"/>
            <a:r>
              <a:rPr lang="cs-CZ" sz="1400" b="1" dirty="0"/>
              <a:t>a) Přesídlení se </a:t>
            </a:r>
          </a:p>
          <a:p>
            <a:pPr lvl="4"/>
            <a:r>
              <a:rPr lang="cs-CZ" sz="1400" b="1" dirty="0"/>
              <a:t>b) </a:t>
            </a:r>
            <a:r>
              <a:rPr lang="cs-CZ" sz="1400" b="1" dirty="0" err="1"/>
              <a:t>Stěhovácké</a:t>
            </a:r>
            <a:r>
              <a:rPr lang="cs-CZ" sz="1400" b="1" dirty="0"/>
              <a:t> služby </a:t>
            </a:r>
          </a:p>
          <a:p>
            <a:pPr lvl="4"/>
            <a:r>
              <a:rPr lang="cs-CZ" sz="1400" b="1" dirty="0"/>
              <a:t>c) Připojení spotřebičů </a:t>
            </a:r>
          </a:p>
          <a:p>
            <a:pPr lvl="3"/>
            <a:r>
              <a:rPr lang="cs-CZ" sz="1400" b="1" dirty="0">
                <a:solidFill>
                  <a:srgbClr val="C00000"/>
                </a:solidFill>
              </a:rPr>
              <a:t>IV. Vedení domácnosti </a:t>
            </a:r>
          </a:p>
          <a:p>
            <a:pPr lvl="4"/>
            <a:r>
              <a:rPr lang="cs-CZ" sz="1400" b="1" dirty="0"/>
              <a:t>a) Zajištění a správa </a:t>
            </a:r>
          </a:p>
          <a:p>
            <a:pPr lvl="4"/>
            <a:r>
              <a:rPr lang="cs-CZ" sz="1400" b="1" dirty="0"/>
              <a:t>b) Nákupy a návštěvy lékaře, aj.</a:t>
            </a:r>
          </a:p>
          <a:p>
            <a:pPr lvl="3"/>
            <a:r>
              <a:rPr lang="cs-CZ" sz="1400" b="1" dirty="0">
                <a:solidFill>
                  <a:srgbClr val="C00000"/>
                </a:solidFill>
              </a:rPr>
              <a:t>V.</a:t>
            </a:r>
            <a:r>
              <a:rPr lang="cs-CZ" sz="1400" b="1" dirty="0"/>
              <a:t> </a:t>
            </a:r>
            <a:r>
              <a:rPr lang="cs-CZ" sz="1400" b="1" dirty="0">
                <a:solidFill>
                  <a:srgbClr val="C00000"/>
                </a:solidFill>
              </a:rPr>
              <a:t>Rozličné služby </a:t>
            </a:r>
            <a:endParaRPr lang="cs-CZ" sz="1400" dirty="0">
              <a:solidFill>
                <a:srgbClr val="C00000"/>
              </a:solidFill>
            </a:endParaRPr>
          </a:p>
          <a:p>
            <a:pPr lvl="4"/>
            <a:r>
              <a:rPr lang="cs-CZ" sz="1400" b="1" dirty="0"/>
              <a:t>a) Telefonní hovory, email komunikace </a:t>
            </a:r>
          </a:p>
          <a:p>
            <a:pPr lvl="4"/>
            <a:r>
              <a:rPr lang="cs-CZ" sz="1400" b="1" dirty="0"/>
              <a:t>b) Písemné práce </a:t>
            </a:r>
          </a:p>
          <a:p>
            <a:pPr lvl="4"/>
            <a:r>
              <a:rPr lang="cs-CZ" sz="1400" b="1" dirty="0"/>
              <a:t>c) Speciální požadavky</a:t>
            </a:r>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endParaRPr lang="cs-CZ" dirty="0"/>
          </a:p>
        </p:txBody>
      </p:sp>
      <p:sp>
        <p:nvSpPr>
          <p:cNvPr id="16" name="Obdélník 15"/>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3011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tx1"/>
          </a:solidFill>
          <a:ln>
            <a:solidFill>
              <a:schemeClr val="bg1"/>
            </a:solidFill>
          </a:ln>
        </p:spPr>
        <p:txBody>
          <a:bodyPr wrap="square" rtlCol="0">
            <a:spAutoFit/>
          </a:bodyPr>
          <a:lstStyle/>
          <a:p>
            <a:pPr fontAlgn="base"/>
            <a:r>
              <a:rPr lang="en-US" sz="1400" b="1" dirty="0">
                <a:solidFill>
                  <a:schemeClr val="bg1">
                    <a:lumMod val="85000"/>
                  </a:schemeClr>
                </a:solidFill>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bg1"/>
          </a:solidFill>
          <a:ln>
            <a:solidFill>
              <a:schemeClr val="bg1"/>
            </a:solidFill>
          </a:ln>
        </p:spPr>
        <p:txBody>
          <a:bodyPr wrap="square" rtlCol="0">
            <a:spAutoFit/>
          </a:bodyPr>
          <a:lstStyle/>
          <a:p>
            <a:r>
              <a:rPr lang="en-US" sz="1400" b="1" dirty="0">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3" name="TextovéPole 2"/>
          <p:cNvSpPr txBox="1"/>
          <p:nvPr/>
        </p:nvSpPr>
        <p:spPr>
          <a:xfrm>
            <a:off x="190942" y="1844825"/>
            <a:ext cx="5760000" cy="2677656"/>
          </a:xfrm>
          <a:prstGeom prst="rect">
            <a:avLst/>
          </a:prstGeom>
          <a:noFill/>
          <a:ln>
            <a:noFill/>
          </a:ln>
        </p:spPr>
        <p:txBody>
          <a:bodyPr wrap="square" rtlCol="0">
            <a:spAutoFit/>
          </a:bodyPr>
          <a:lstStyle/>
          <a:p>
            <a:r>
              <a:rPr lang="cs-CZ" b="1" u="sng" dirty="0"/>
              <a:t>SERVICES PROVIDED</a:t>
            </a:r>
          </a:p>
          <a:p>
            <a:pPr lvl="3"/>
            <a:endParaRPr lang="cs-CZ" sz="600" b="1" dirty="0"/>
          </a:p>
          <a:p>
            <a:pPr marL="742950" lvl="1" indent="-285750">
              <a:buFont typeface="Arial" panose="020B0604020202020204" pitchFamily="34" charset="0"/>
              <a:buChar char="•"/>
            </a:pPr>
            <a:r>
              <a:rPr lang="en-US" b="1" dirty="0"/>
              <a:t>Accounting and Taxes</a:t>
            </a:r>
          </a:p>
          <a:p>
            <a:pPr lvl="3"/>
            <a:r>
              <a:rPr lang="cs-CZ" sz="1400" b="1" dirty="0">
                <a:solidFill>
                  <a:srgbClr val="C00000"/>
                </a:solidFill>
              </a:rPr>
              <a:t>I. Účetnictví </a:t>
            </a:r>
          </a:p>
          <a:p>
            <a:pPr lvl="4"/>
            <a:r>
              <a:rPr lang="cs-CZ" sz="1400" b="1" dirty="0"/>
              <a:t>a) Finanční účetnictví </a:t>
            </a:r>
          </a:p>
          <a:p>
            <a:pPr lvl="4"/>
            <a:r>
              <a:rPr lang="cs-CZ" sz="1400" b="1" dirty="0"/>
              <a:t>b) Manažerské účetnictví </a:t>
            </a:r>
          </a:p>
          <a:p>
            <a:pPr lvl="4"/>
            <a:r>
              <a:rPr lang="cs-CZ" sz="1400" b="1" dirty="0"/>
              <a:t>c) Daně a audit Dle dohody </a:t>
            </a:r>
          </a:p>
          <a:p>
            <a:pPr lvl="3"/>
            <a:r>
              <a:rPr lang="cs-CZ" sz="1400" b="1" dirty="0">
                <a:solidFill>
                  <a:srgbClr val="C00000"/>
                </a:solidFill>
              </a:rPr>
              <a:t>II. Ostatní účetní služby </a:t>
            </a:r>
          </a:p>
          <a:p>
            <a:pPr lvl="4"/>
            <a:r>
              <a:rPr lang="cs-CZ" sz="1400" b="1" dirty="0"/>
              <a:t>a) Personalistika, finanční toky, aj. </a:t>
            </a:r>
          </a:p>
          <a:p>
            <a:pPr lvl="4"/>
            <a:r>
              <a:rPr lang="cs-CZ" sz="1400" b="1" dirty="0"/>
              <a:t>b) Vnitřní kontrola a HR </a:t>
            </a:r>
          </a:p>
          <a:p>
            <a:pPr lvl="3"/>
            <a:r>
              <a:rPr lang="cs-CZ" sz="1400" b="1" dirty="0">
                <a:solidFill>
                  <a:srgbClr val="C00000"/>
                </a:solidFill>
              </a:rPr>
              <a:t>III. Podnikatelské plány </a:t>
            </a:r>
          </a:p>
          <a:p>
            <a:pPr lvl="4"/>
            <a:r>
              <a:rPr lang="cs-CZ" sz="1400" b="1" dirty="0"/>
              <a:t>a) Vypracování podnikatelského plánu</a:t>
            </a:r>
            <a:endParaRPr lang="cs-CZ" dirty="0"/>
          </a:p>
        </p:txBody>
      </p:sp>
      <p:sp>
        <p:nvSpPr>
          <p:cNvPr id="16" name="Obdélník 15"/>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8388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0"/>
            <a:ext cx="9144000" cy="1573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Skupina 11"/>
          <p:cNvGrpSpPr/>
          <p:nvPr/>
        </p:nvGrpSpPr>
        <p:grpSpPr>
          <a:xfrm>
            <a:off x="66564" y="20907"/>
            <a:ext cx="5585556" cy="1290256"/>
            <a:chOff x="3779912" y="769913"/>
            <a:chExt cx="5729572" cy="1319863"/>
          </a:xfrm>
        </p:grpSpPr>
        <p:sp>
          <p:nvSpPr>
            <p:cNvPr id="13" name="TextovéPole 12"/>
            <p:cNvSpPr txBox="1"/>
            <p:nvPr/>
          </p:nvSpPr>
          <p:spPr>
            <a:xfrm>
              <a:off x="3779912" y="769913"/>
              <a:ext cx="2160240" cy="944517"/>
            </a:xfrm>
            <a:prstGeom prst="rect">
              <a:avLst/>
            </a:prstGeom>
            <a:noFill/>
          </p:spPr>
          <p:txBody>
            <a:bodyPr wrap="square" rtlCol="0">
              <a:spAutoFit/>
            </a:bodyPr>
            <a:lstStyle/>
            <a:p>
              <a:r>
                <a:rPr lang="cs-CZ" sz="5400" b="1" dirty="0">
                  <a:solidFill>
                    <a:schemeClr val="bg1"/>
                  </a:solidFill>
                  <a:latin typeface="Arial CE" panose="020B0604020202020204" pitchFamily="34" charset="-18"/>
                  <a:cs typeface="Aharoni" panose="02010803020104030203" pitchFamily="2" charset="-79"/>
                </a:rPr>
                <a:t>J</a:t>
              </a:r>
              <a:r>
                <a:rPr lang="cs-CZ" sz="5400" b="1" dirty="0">
                  <a:solidFill>
                    <a:srgbClr val="C00000"/>
                  </a:solidFill>
                  <a:latin typeface="Arial CE" panose="020B0604020202020204" pitchFamily="34" charset="-18"/>
                  <a:cs typeface="Aharoni" panose="02010803020104030203" pitchFamily="2" charset="-79"/>
                </a:rPr>
                <a:t>SV</a:t>
              </a:r>
            </a:p>
          </p:txBody>
        </p:sp>
        <p:sp>
          <p:nvSpPr>
            <p:cNvPr id="14" name="Nadpis 1"/>
            <p:cNvSpPr txBox="1">
              <a:spLocks/>
            </p:cNvSpPr>
            <p:nvPr/>
          </p:nvSpPr>
          <p:spPr>
            <a:xfrm>
              <a:off x="5080992" y="1271400"/>
              <a:ext cx="4428492"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Arial" panose="020B0604020202020204" pitchFamily="34" charset="0"/>
                  <a:cs typeface="Arial" panose="020B0604020202020204" pitchFamily="34" charset="0"/>
                </a:rPr>
                <a:t>International Assistant Service s.r.o.</a:t>
              </a:r>
              <a:endParaRPr lang="en-US" sz="1800" b="1" dirty="0">
                <a:solidFill>
                  <a:schemeClr val="bg1"/>
                </a:solidFill>
                <a:latin typeface="Arial" panose="020B0604020202020204" pitchFamily="34" charset="0"/>
                <a:cs typeface="Arial" panose="020B0604020202020204" pitchFamily="34" charset="0"/>
              </a:endParaRPr>
            </a:p>
          </p:txBody>
        </p:sp>
        <p:sp>
          <p:nvSpPr>
            <p:cNvPr id="15" name="Nadpis 1"/>
            <p:cNvSpPr txBox="1">
              <a:spLocks/>
            </p:cNvSpPr>
            <p:nvPr/>
          </p:nvSpPr>
          <p:spPr>
            <a:xfrm>
              <a:off x="5076056" y="1693243"/>
              <a:ext cx="2476400" cy="39653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chemeClr val="bg1">
                      <a:lumMod val="85000"/>
                    </a:schemeClr>
                  </a:solidFill>
                  <a:latin typeface="Arial CE" panose="020B0604020202020204" pitchFamily="34" charset="-18"/>
                </a:rPr>
                <a:t>Jana Švihlová</a:t>
              </a:r>
              <a:endParaRPr lang="en-US" sz="2000" b="1" dirty="0">
                <a:solidFill>
                  <a:schemeClr val="bg1">
                    <a:lumMod val="85000"/>
                  </a:schemeClr>
                </a:solidFill>
              </a:endParaRPr>
            </a:p>
          </p:txBody>
        </p:sp>
      </p:grpSp>
      <p:sp>
        <p:nvSpPr>
          <p:cNvPr id="19" name="TextovéPole 18"/>
          <p:cNvSpPr txBox="1"/>
          <p:nvPr/>
        </p:nvSpPr>
        <p:spPr>
          <a:xfrm>
            <a:off x="2364520" y="1484785"/>
            <a:ext cx="2950976" cy="307777"/>
          </a:xfrm>
          <a:prstGeom prst="rect">
            <a:avLst/>
          </a:prstGeom>
          <a:solidFill>
            <a:schemeClr val="bg1"/>
          </a:solidFill>
          <a:ln>
            <a:solidFill>
              <a:schemeClr val="bg1"/>
            </a:solidFill>
          </a:ln>
        </p:spPr>
        <p:txBody>
          <a:bodyPr wrap="square" rtlCol="0">
            <a:spAutoFit/>
          </a:bodyPr>
          <a:lstStyle/>
          <a:p>
            <a:pPr fontAlgn="base"/>
            <a:r>
              <a:rPr lang="en-US" sz="1400" b="1" dirty="0">
                <a:latin typeface="Arial" panose="020B0604020202020204" pitchFamily="34" charset="0"/>
                <a:cs typeface="Arial" panose="020B0604020202020204" pitchFamily="34" charset="0"/>
              </a:rPr>
              <a:t>Philosophy and Company Codex</a:t>
            </a:r>
          </a:p>
        </p:txBody>
      </p:sp>
      <p:sp>
        <p:nvSpPr>
          <p:cNvPr id="20" name="TextovéPole 19"/>
          <p:cNvSpPr txBox="1"/>
          <p:nvPr/>
        </p:nvSpPr>
        <p:spPr>
          <a:xfrm>
            <a:off x="6470728" y="1484785"/>
            <a:ext cx="88209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Contact</a:t>
            </a:r>
          </a:p>
        </p:txBody>
      </p:sp>
      <p:sp>
        <p:nvSpPr>
          <p:cNvPr id="22" name="TextovéPole 21"/>
          <p:cNvSpPr txBox="1"/>
          <p:nvPr/>
        </p:nvSpPr>
        <p:spPr>
          <a:xfrm>
            <a:off x="5318600" y="1484785"/>
            <a:ext cx="1152128"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85000"/>
                  </a:schemeClr>
                </a:solidFill>
                <a:latin typeface="Arial" panose="020B0604020202020204" pitchFamily="34" charset="0"/>
                <a:cs typeface="Arial" panose="020B0604020202020204" pitchFamily="34" charset="0"/>
              </a:rPr>
              <a:t>References</a:t>
            </a:r>
          </a:p>
        </p:txBody>
      </p:sp>
      <p:sp>
        <p:nvSpPr>
          <p:cNvPr id="23" name="TextovéPole 22"/>
          <p:cNvSpPr txBox="1"/>
          <p:nvPr/>
        </p:nvSpPr>
        <p:spPr>
          <a:xfrm>
            <a:off x="1428416" y="1484785"/>
            <a:ext cx="93610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Services</a:t>
            </a:r>
          </a:p>
        </p:txBody>
      </p:sp>
      <p:sp>
        <p:nvSpPr>
          <p:cNvPr id="18" name="TextovéPole 17"/>
          <p:cNvSpPr txBox="1"/>
          <p:nvPr/>
        </p:nvSpPr>
        <p:spPr>
          <a:xfrm>
            <a:off x="190942" y="1484785"/>
            <a:ext cx="1237474" cy="307777"/>
          </a:xfrm>
          <a:prstGeom prst="rect">
            <a:avLst/>
          </a:prstGeom>
          <a:solidFill>
            <a:schemeClr val="tx1"/>
          </a:solidFill>
          <a:ln>
            <a:solidFill>
              <a:schemeClr val="bg1"/>
            </a:solidFill>
          </a:ln>
        </p:spPr>
        <p:txBody>
          <a:bodyPr wrap="square" rtlCol="0">
            <a:spAutoFit/>
          </a:bodyPr>
          <a:lstStyle/>
          <a:p>
            <a:r>
              <a:rPr lang="en-US" sz="1400" b="1" dirty="0">
                <a:solidFill>
                  <a:schemeClr val="bg1">
                    <a:lumMod val="95000"/>
                  </a:schemeClr>
                </a:solidFill>
                <a:latin typeface="Arial" panose="020B0604020202020204" pitchFamily="34" charset="0"/>
                <a:cs typeface="Arial" panose="020B0604020202020204" pitchFamily="34" charset="0"/>
              </a:rPr>
              <a:t>Introduction</a:t>
            </a:r>
          </a:p>
        </p:txBody>
      </p:sp>
      <p:sp>
        <p:nvSpPr>
          <p:cNvPr id="16" name="TextovéPole 15"/>
          <p:cNvSpPr txBox="1"/>
          <p:nvPr/>
        </p:nvSpPr>
        <p:spPr>
          <a:xfrm>
            <a:off x="190942" y="1844824"/>
            <a:ext cx="8701538" cy="4801314"/>
          </a:xfrm>
          <a:prstGeom prst="rect">
            <a:avLst/>
          </a:prstGeom>
          <a:noFill/>
          <a:ln>
            <a:noFill/>
          </a:ln>
        </p:spPr>
        <p:txBody>
          <a:bodyPr wrap="square" rtlCol="0">
            <a:spAutoFit/>
          </a:bodyPr>
          <a:lstStyle/>
          <a:p>
            <a:pPr marL="74613" lvl="1"/>
            <a:endParaRPr lang="en-GB" sz="400" b="1" dirty="0">
              <a:solidFill>
                <a:srgbClr val="C00000"/>
              </a:solidFill>
              <a:latin typeface="Arial" panose="020B0604020202020204" pitchFamily="34" charset="0"/>
              <a:cs typeface="Arial" panose="020B0604020202020204" pitchFamily="34" charset="0"/>
            </a:endParaRPr>
          </a:p>
          <a:p>
            <a:pPr algn="just"/>
            <a:r>
              <a:rPr lang="en-GB" sz="1400" b="1" dirty="0">
                <a:solidFill>
                  <a:srgbClr val="C00000"/>
                </a:solidFill>
                <a:latin typeface="Arial" panose="020B0604020202020204" pitchFamily="34" charset="0"/>
                <a:cs typeface="Arial" panose="020B0604020202020204" pitchFamily="34" charset="0"/>
              </a:rPr>
              <a:t>Our target is to make our customers always satisfied and to provide any and all services needed or required. We strive to meet even the most demanding requests, provide tailored services, and make sure all our clients and their needs are taken care of in all aspects, regardless their origin, language, or task to be completed.</a:t>
            </a:r>
          </a:p>
          <a:p>
            <a:pPr algn="just"/>
            <a:endParaRPr lang="en-GB" sz="1400" b="1" dirty="0">
              <a:solidFill>
                <a:srgbClr val="C00000"/>
              </a:solidFill>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Tools to meet this target:</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Professional, well educated and skilled staff</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Many cooperating professionals, companies, agencies, and organisations</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Maximum effort to satisfy the needs of the customer</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100% reliability</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Availability 24/7 – any time, any day, any place</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38 languages supported</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Tailored solutions</a:t>
            </a:r>
          </a:p>
          <a:p>
            <a:pPr marL="742950" lvl="1"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Reasonable pricing </a:t>
            </a:r>
          </a:p>
          <a:p>
            <a:pPr algn="just"/>
            <a:endParaRPr lang="en-GB" sz="1400" b="1" dirty="0">
              <a:solidFill>
                <a:srgbClr val="C00000"/>
              </a:solidFill>
              <a:latin typeface="Arial" panose="020B0604020202020204" pitchFamily="34" charset="0"/>
              <a:cs typeface="Arial" panose="020B0604020202020204" pitchFamily="34" charset="0"/>
            </a:endParaRPr>
          </a:p>
          <a:p>
            <a:pPr marL="360363"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Company Codex – rules we always keep in mind</a:t>
            </a:r>
          </a:p>
          <a:p>
            <a:pPr marL="711200" lvl="2"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Follow the instructions of the customer</a:t>
            </a:r>
          </a:p>
          <a:p>
            <a:pPr marL="711200" lvl="2"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Keep the promises, deadlines, etc.…</a:t>
            </a:r>
          </a:p>
          <a:p>
            <a:pPr marL="711200" lvl="2"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Always make an extra step to improve customer’s  satisfaction</a:t>
            </a:r>
          </a:p>
          <a:p>
            <a:pPr marL="711200" lvl="2"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Make sure the cooperation is as convenient and pleasant as possible for the customer</a:t>
            </a:r>
          </a:p>
          <a:p>
            <a:pPr marL="711200" lvl="2"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Build long-term relationships, based on earned trust</a:t>
            </a:r>
            <a:endParaRPr lang="en-GB" sz="1600" dirty="0">
              <a:latin typeface="Arial" panose="020B0604020202020204" pitchFamily="34" charset="0"/>
              <a:cs typeface="Arial" panose="020B0604020202020204" pitchFamily="34" charset="0"/>
            </a:endParaRPr>
          </a:p>
        </p:txBody>
      </p:sp>
      <p:sp>
        <p:nvSpPr>
          <p:cNvPr id="17" name="Obdélník 16"/>
          <p:cNvSpPr/>
          <p:nvPr/>
        </p:nvSpPr>
        <p:spPr>
          <a:xfrm>
            <a:off x="3" y="2"/>
            <a:ext cx="9143997"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9219234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990</Words>
  <Application>Microsoft Office PowerPoint</Application>
  <PresentationFormat>Předvádění na obrazovce (4:3)</PresentationFormat>
  <Paragraphs>267</Paragraphs>
  <Slides>12</Slides>
  <Notes>12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Aharoni</vt:lpstr>
      <vt:lpstr>Arial</vt:lpstr>
      <vt:lpstr>Arial CE</vt:lpstr>
      <vt:lpstr>Calibri</vt:lpstr>
      <vt:lpstr>Motiv systému Office</vt:lpstr>
      <vt:lpstr>Company Presentation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dc:creator>Martin</dc:creator>
  <cp:lastModifiedBy>Jana Švihlová</cp:lastModifiedBy>
  <cp:revision>39</cp:revision>
  <dcterms:created xsi:type="dcterms:W3CDTF">2016-06-21T16:56:11Z</dcterms:created>
  <dcterms:modified xsi:type="dcterms:W3CDTF">2017-03-24T08:39:48Z</dcterms:modified>
</cp:coreProperties>
</file>